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1" r:id="rId2"/>
    <p:sldId id="304" r:id="rId3"/>
    <p:sldId id="305" r:id="rId4"/>
    <p:sldId id="316" r:id="rId5"/>
    <p:sldId id="314" r:id="rId6"/>
    <p:sldId id="323" r:id="rId7"/>
    <p:sldId id="260" r:id="rId8"/>
    <p:sldId id="317" r:id="rId9"/>
    <p:sldId id="318" r:id="rId10"/>
    <p:sldId id="298" r:id="rId11"/>
    <p:sldId id="297" r:id="rId12"/>
    <p:sldId id="325" r:id="rId13"/>
    <p:sldId id="284" r:id="rId14"/>
    <p:sldId id="278" r:id="rId15"/>
    <p:sldId id="322" r:id="rId16"/>
    <p:sldId id="336" r:id="rId17"/>
    <p:sldId id="333" r:id="rId18"/>
    <p:sldId id="334" r:id="rId19"/>
    <p:sldId id="321" r:id="rId20"/>
    <p:sldId id="337" r:id="rId21"/>
    <p:sldId id="335" r:id="rId22"/>
    <p:sldId id="263" r:id="rId2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2E5DF7-7506-FB49-9394-C1B6AF38BCD1}">
          <p14:sldIdLst>
            <p14:sldId id="311"/>
            <p14:sldId id="304"/>
            <p14:sldId id="305"/>
            <p14:sldId id="316"/>
            <p14:sldId id="314"/>
            <p14:sldId id="323"/>
            <p14:sldId id="260"/>
            <p14:sldId id="317"/>
            <p14:sldId id="318"/>
            <p14:sldId id="298"/>
            <p14:sldId id="297"/>
            <p14:sldId id="325"/>
            <p14:sldId id="284"/>
            <p14:sldId id="278"/>
            <p14:sldId id="322"/>
            <p14:sldId id="336"/>
            <p14:sldId id="333"/>
            <p14:sldId id="334"/>
            <p14:sldId id="321"/>
            <p14:sldId id="337"/>
            <p14:sldId id="335"/>
            <p14:sldId id="263"/>
          </p14:sldIdLst>
        </p14:section>
        <p14:section name="Verktøy" id="{C1B03B03-1CE1-0A4B-A179-A12299C8122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 Marte Press" initials="MMP" lastIdx="1" clrIdx="0">
    <p:extLst>
      <p:ext uri="{19B8F6BF-5375-455C-9EA6-DF929625EA0E}">
        <p15:presenceInfo xmlns:p15="http://schemas.microsoft.com/office/powerpoint/2012/main" userId="S-1-5-21-2125622209-701981427-1041720472-87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26"/>
  </p:normalViewPr>
  <p:slideViewPr>
    <p:cSldViewPr snapToGrid="0">
      <p:cViewPr varScale="1">
        <p:scale>
          <a:sx n="63" d="100"/>
          <a:sy n="63" d="100"/>
        </p:scale>
        <p:origin x="6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58" d="100"/>
          <a:sy n="158" d="100"/>
        </p:scale>
        <p:origin x="5576" y="5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EC662F-3970-9CBD-F11E-F0ED9A19DE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57200" y="458788"/>
            <a:ext cx="2971800" cy="4211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en-NO" sz="9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2B049-72DA-864C-06DF-4B0BC6FA0F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12442" y="8570912"/>
            <a:ext cx="912813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7EFABB67-EA5C-914A-9DFB-505BD86BBE63}" type="datetimeFigureOut">
              <a:rPr lang="en-NO" sz="900" smtClean="0"/>
              <a:t>03/25/2026</a:t>
            </a:fld>
            <a:endParaRPr lang="en-NO" sz="9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469B2-3D20-390A-C61F-E0B3F1DB0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57200" y="8570912"/>
            <a:ext cx="4606586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en-NO" sz="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5E82A-46E5-8E4B-908D-DC633EBD64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73911" y="8570912"/>
            <a:ext cx="29083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C08BCA97-CED1-0A4F-A8C3-E512203E992D}" type="slidenum">
              <a:rPr lang="en-NO" sz="900" smtClean="0"/>
              <a:t>‹#›</a:t>
            </a:fld>
            <a:endParaRPr lang="en-NO" sz="900"/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142EFC6-8111-2728-3262-7B859A6E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84" y="458788"/>
            <a:ext cx="1988457" cy="4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9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85800" y="458787"/>
            <a:ext cx="2971800" cy="4587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0282" y="8456179"/>
            <a:ext cx="643317" cy="2290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/>
            </a:lvl1pPr>
          </a:lstStyle>
          <a:p>
            <a:fld id="{B2F3B2B7-ADDB-8047-AB7B-AC1F76231A1F}" type="datetimeFigureOut">
              <a:rPr lang="en-NO" smtClean="0"/>
              <a:pPr/>
              <a:t>03/25/2026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85800" y="8456177"/>
            <a:ext cx="4561883" cy="2290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996198" y="8456178"/>
            <a:ext cx="176002" cy="2290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/>
            </a:lvl1pPr>
          </a:lstStyle>
          <a:p>
            <a:fld id="{164731EE-5E18-EB4C-AD03-DDCEE058938D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CFE64FC-2C22-0580-AEEA-2D41B125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743" y="458787"/>
            <a:ext cx="1988457" cy="4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6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Ikke rotenon i år, det blir først ved oppstart bekjempelse i 2027. Rotenon i mange bekker og i delvis avsnørte partier av elva.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731EE-5E18-EB4C-AD03-DDCEE058938D}" type="slidenum">
              <a:rPr lang="en-NO" smtClean="0"/>
              <a:pPr/>
              <a:t>17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59096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731EE-5E18-EB4C-AD03-DDCEE058938D}" type="slidenum">
              <a:rPr lang="en-NO" smtClean="0"/>
              <a:pPr/>
              <a:t>18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2311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v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778FAC-C7F5-A52E-E6E7-DFB71BBD8AB1}"/>
              </a:ext>
            </a:extLst>
          </p:cNvPr>
          <p:cNvSpPr/>
          <p:nvPr userDrawn="1"/>
        </p:nvSpPr>
        <p:spPr>
          <a:xfrm>
            <a:off x="514350" y="6134100"/>
            <a:ext cx="1914525" cy="581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CA282-882A-99DE-27F3-74E67B0D46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2495323"/>
            <a:ext cx="9412741" cy="1508125"/>
          </a:xfrm>
        </p:spPr>
        <p:txBody>
          <a:bodyPr anchor="b">
            <a:no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245429"/>
            <a:ext cx="9412741" cy="10123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2E9603BA-7688-894D-8437-8F93BB09EE3C}" type="datetime1">
              <a:rPr lang="nb-NO" smtClean="0"/>
              <a:pPr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9D9AAD-ECA1-C134-29E8-95E0F9B92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52349"/>
            <a:ext cx="9412740" cy="242774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Navn/tittel/avdeling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F2D70AA0-AD43-BD71-0CCA-D9C8924E3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7" y="6242971"/>
            <a:ext cx="1659001" cy="3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8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u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123-23AF-F844-A5EB-5D5F37F9488D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527D5F-527A-C2D5-20DC-439D1472058A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9CA646-4AEB-75FA-02CF-07A4FB5F32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190009-BD56-0D66-0CB6-9F8F7815B9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FFD3A5-618E-AB9D-BB6E-08378F9F3F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9DB58D-10B2-A189-27EE-D762D4549A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F8EFE3-5691-D398-7210-6D977B3C9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8FFD96-6106-BB5A-9810-2B810AFA7E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A52511A5-259A-721F-59BA-237D34F4F4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CA5A0F57-2944-6897-F533-AE90B9101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6A64162F-9DA3-759C-9071-1714B5B99F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3A2ED3E5-2F2C-AF3F-06C2-AD24B1F107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818916BE-7937-2465-4691-08235D66DA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CA754496-1734-B541-C05A-204406B25F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3991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ørk Lu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123-23AF-F844-A5EB-5D5F37F9488D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527D5F-527A-C2D5-20DC-439D1472058A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9CA646-4AEB-75FA-02CF-07A4FB5F32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190009-BD56-0D66-0CB6-9F8F7815B9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FFD3A5-618E-AB9D-BB6E-08378F9F3F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9DB58D-10B2-A189-27EE-D762D4549A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F8EFE3-5691-D398-7210-6D977B3C9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8FFD96-6106-BB5A-9810-2B810AFA7E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A52511A5-259A-721F-59BA-237D34F4F4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CA5A0F57-2944-6897-F533-AE90B9101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6A64162F-9DA3-759C-9071-1714B5B99F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3A2ED3E5-2F2C-AF3F-06C2-AD24B1F107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818916BE-7937-2465-4691-08235D66DA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CA754496-1734-B541-C05A-204406B25F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445617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ys jo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9C72-E155-9549-BF9E-AD08EDBB8404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60035F-7096-5E21-849A-E477A3AFD201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DEEA706-A6D3-EDA9-8F39-A22285E819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38B53AC-1726-75C7-966C-8DA18C6E38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1D10F8-3A4C-0069-E892-A8822B8693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DA48C7C-95DE-1DA1-6ED3-63E2C19821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9046C1-0220-ED23-EE70-FB2B455E7B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3D8004-E7EB-F6E5-DC69-DC927E593F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5137A08F-DA5F-275B-1D48-3BF08558ED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88407D5B-4DED-B4A5-F3D8-D2BD60703C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82F344D4-6377-3E83-FD32-951A7213E4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32505A49-03D5-814F-F64A-599CEFD209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92BB0031-9F3F-B0F9-A995-C82CBC7EBB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03831562-4682-102C-87C6-089E59E41D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6243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171C-2AFA-E745-84E0-1DC1380BF01A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53D9D69-4C53-B49B-62F0-A46DDC99A2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7560" y="1895474"/>
            <a:ext cx="4251960" cy="4208146"/>
          </a:xfrm>
          <a:prstGeom prst="roundRect">
            <a:avLst>
              <a:gd name="adj" fmla="val 5976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F244F0-F1C6-08B3-4D5A-BBFACC203C8D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7823A0-C916-CCFC-EE53-D571632CA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BDC8BF-942F-5C33-29C9-4E736DC677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BC1846-2F29-EF5F-3437-50FAA72F0A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2989F63-D211-B698-F822-B84E7EB3B4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AE08AC-DDB6-5DCF-E173-AB6E585822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218FA66-491D-1BAF-313E-245CFC750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A902F959-F812-46A0-8CE2-133B874B7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17F1BE47-7A88-A160-D703-BA5C78FEF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3A02428E-33AF-9BCD-932C-F5DBB7E7C0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B06B8AA0-DB71-B9B0-FD30-E1CA182B65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7746F8DD-BCF7-9849-BBC5-2E25057C4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1233A87E-1589-5618-560F-BEEFEDE3C5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434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 Lu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171C-2AFA-E745-84E0-1DC1380BF01A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53D9D69-4C53-B49B-62F0-A46DDC99A2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7560" y="1895474"/>
            <a:ext cx="4251960" cy="4208146"/>
          </a:xfrm>
          <a:prstGeom prst="roundRect">
            <a:avLst>
              <a:gd name="adj" fmla="val 5976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F244F0-F1C6-08B3-4D5A-BBFACC203C8D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7823A0-C916-CCFC-EE53-D571632CA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BDC8BF-942F-5C33-29C9-4E736DC677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BC1846-2F29-EF5F-3437-50FAA72F0A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2989F63-D211-B698-F822-B84E7EB3B4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AE08AC-DDB6-5DCF-E173-AB6E585822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218FA66-491D-1BAF-313E-245CFC750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A902F959-F812-46A0-8CE2-133B874B7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17F1BE47-7A88-A160-D703-BA5C78FEF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3A02428E-33AF-9BCD-932C-F5DBB7E7C0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B06B8AA0-DB71-B9B0-FD30-E1CA182B65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7746F8DD-BCF7-9849-BBC5-2E25057C4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1233A87E-1589-5618-560F-BEEFEDE3C5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57961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 Mørk Lu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171C-2AFA-E745-84E0-1DC1380BF01A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53D9D69-4C53-B49B-62F0-A46DDC99A2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7560" y="1895474"/>
            <a:ext cx="4251960" cy="4208146"/>
          </a:xfrm>
          <a:prstGeom prst="roundRect">
            <a:avLst>
              <a:gd name="adj" fmla="val 5976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F244F0-F1C6-08B3-4D5A-BBFACC203C8D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7823A0-C916-CCFC-EE53-D571632CA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BDC8BF-942F-5C33-29C9-4E736DC677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BC1846-2F29-EF5F-3437-50FAA72F0A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2989F63-D211-B698-F822-B84E7EB3B4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AE08AC-DDB6-5DCF-E173-AB6E585822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218FA66-491D-1BAF-313E-245CFC7502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A902F959-F812-46A0-8CE2-133B874B7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17F1BE47-7A88-A160-D703-BA5C78FEF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3A02428E-33AF-9BCD-932C-F5DBB7E7C0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B06B8AA0-DB71-B9B0-FD30-E1CA182B65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7746F8DD-BCF7-9849-BBC5-2E25057C4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1233A87E-1589-5618-560F-BEEFEDE3C5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51904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 Lys jo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E256-0150-D649-AD2E-E916FB27D2E9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EB28AC0-E0A9-8ADA-A0C1-BC383AF89A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7560" y="1895474"/>
            <a:ext cx="4251960" cy="4208146"/>
          </a:xfrm>
          <a:prstGeom prst="roundRect">
            <a:avLst>
              <a:gd name="adj" fmla="val 5976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7DA689-6211-1325-FC91-8ADC76D1EC38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D963EBC-6EAD-9AE4-6E8C-3B590BA39B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9902FF-B9AF-DF4C-4560-4A084FC1F1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BC2644-3710-8544-000F-90DF708BF4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D134A3-F4C0-7880-8081-9CD9D73082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B0B118F-9C26-E661-27E8-7D68BF3B46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B28816-E93F-15B2-507B-15B7A80431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834F5AB3-36B3-23B8-1DF7-7D8FD9AC6F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C685B456-0D25-806A-AFA9-73D2A36FC2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98FE5362-D156-46B1-D0A0-B3416A5DF5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C908F02B-AFBA-929C-2409-19B62F9741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F08BD419-44AB-798D-44BB-D39C8259C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0222CC7E-2AA7-8A9A-708D-E478652014F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52915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Lu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85F-C2FA-B8B3-3065-E5CCE4B4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14" y="2546717"/>
            <a:ext cx="6948026" cy="16605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 til kapitteltittel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4BAA-CF4C-C9BA-B2F0-AF2451D9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666B33-6EE2-C641-92C7-F857AED86142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F7BA-54F2-5CD4-7530-50D03BB5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9C0A-99B1-8AC6-E32F-4495F0B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98276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Mørk Lu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85F-C2FA-B8B3-3065-E5CCE4B4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14" y="2546717"/>
            <a:ext cx="6948026" cy="16605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 til kapitteltittel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4BAA-CF4C-C9BA-B2F0-AF2451D9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666B33-6EE2-C641-92C7-F857AED86142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F7BA-54F2-5CD4-7530-50D03BB5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9C0A-99B1-8AC6-E32F-4495F0B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59661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Lys jo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85F-C2FA-B8B3-3065-E5CCE4B4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14" y="2546717"/>
            <a:ext cx="6948026" cy="16605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 til kapitteltittel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4BAA-CF4C-C9BA-B2F0-AF2451D9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8A6C66-D432-0B46-8A34-8BFA0629D9F3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F7BA-54F2-5CD4-7530-50D03BB5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9C0A-99B1-8AC6-E32F-4495F0B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8144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u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A282-882A-99DE-27F3-74E67B0D46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2495323"/>
            <a:ext cx="9412741" cy="1508125"/>
          </a:xfrm>
        </p:spPr>
        <p:txBody>
          <a:bodyPr anchor="b">
            <a:no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245429"/>
            <a:ext cx="9412741" cy="10123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E166077-D410-4143-A8D1-36BAA3F809A0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9D9AAD-ECA1-C134-29E8-95E0F9B92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52349"/>
            <a:ext cx="9412740" cy="242774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Navn/tittel/avdeling</a:t>
            </a:r>
          </a:p>
        </p:txBody>
      </p:sp>
    </p:spTree>
    <p:extLst>
      <p:ext uri="{BB962C8B-B14F-4D97-AF65-F5344CB8AC3E}">
        <p14:creationId xmlns:p14="http://schemas.microsoft.com/office/powerpoint/2010/main" val="3026102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med 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85F-C2FA-B8B3-3065-E5CCE4B4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14" y="2546717"/>
            <a:ext cx="5372826" cy="16605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 til kapitteltittel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4BAA-CF4C-C9BA-B2F0-AF2451D9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333E5E8-86AA-B24F-A0AC-F2C314ECCD95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F7BA-54F2-5CD4-7530-50D03BB5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9C0A-99B1-8AC6-E32F-4495F0B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AD0BF5-6678-A641-D1DD-961AFF7F4A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3498518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med bilde Lu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85F-C2FA-B8B3-3065-E5CCE4B4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14" y="2546717"/>
            <a:ext cx="5372826" cy="16605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 til kapitteltittel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4BAA-CF4C-C9BA-B2F0-AF2451D9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333E5E8-86AA-B24F-A0AC-F2C314ECCD95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F7BA-54F2-5CD4-7530-50D03BB5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9C0A-99B1-8AC6-E32F-4495F0B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AD0BF5-6678-A641-D1DD-961AFF7F4A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1311729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med bilde Mørk Lu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85F-C2FA-B8B3-3065-E5CCE4B4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14" y="2546717"/>
            <a:ext cx="5372826" cy="16605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 til kapitteltittel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4BAA-CF4C-C9BA-B2F0-AF2451D9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333E5E8-86AA-B24F-A0AC-F2C314ECCD95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F7BA-54F2-5CD4-7530-50D03BB5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9C0A-99B1-8AC6-E32F-4495F0B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AD0BF5-6678-A641-D1DD-961AFF7F4A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3568458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med bilde Lys jo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85F-C2FA-B8B3-3065-E5CCE4B4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14" y="2546717"/>
            <a:ext cx="5372826" cy="16605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 til kapitteltittel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4BAA-CF4C-C9BA-B2F0-AF2451D9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A2F56897-C7DC-0842-8846-A5799E1A28E9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F7BA-54F2-5CD4-7530-50D03BB5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9C0A-99B1-8AC6-E32F-4495F0BB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AD0BF5-6678-A641-D1DD-961AFF7F4A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3559781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F665-4CBC-B575-9C04-317F0C537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507" y="365125"/>
            <a:ext cx="9804627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A1F8E-8BE4-0712-44E4-DB9154311F2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7" y="2059803"/>
            <a:ext cx="7643813" cy="4033022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1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 dirty="0"/>
              <a:t>Klikk for å legge til tekst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noProof="0" dirty="0"/>
              <a:t>Klikk for å legge til tekst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noProof="0" dirty="0"/>
              <a:t>Klikk for å legge til tekst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noProof="0" dirty="0"/>
              <a:t>Klikk for å legge til tekst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noProof="0" dirty="0"/>
              <a:t>Klikk for å legge til tekst</a:t>
            </a:r>
          </a:p>
          <a:p>
            <a:pPr lvl="1"/>
            <a:endParaRPr lang="nb-NO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76FD4-9F63-B4B2-0A4F-313641F4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771B-133F-CB49-8088-1E2F69F8F316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CF5FD-7F79-61CB-B9D6-ECFF5B69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A2C54-A19A-2CB6-73C6-A9D191DF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7134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F665-4CBC-B575-9C04-317F0C537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507" y="365125"/>
            <a:ext cx="9804627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A1F8E-8BE4-0712-44E4-DB9154311F2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7" y="2059803"/>
            <a:ext cx="7643813" cy="4033022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1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 dirty="0"/>
              <a:t>Klikk for å legge til tekst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noProof="0" dirty="0"/>
              <a:t>Klikk for å legge til tekst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noProof="0" dirty="0"/>
              <a:t>Klikk for å legge til tekst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noProof="0" dirty="0"/>
              <a:t>Klikk for å legge til tekst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noProof="0" dirty="0"/>
              <a:t>Klikk for å legge til tekst</a:t>
            </a:r>
          </a:p>
          <a:p>
            <a:pPr lvl="1"/>
            <a:endParaRPr lang="nb-NO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76FD4-9F63-B4B2-0A4F-313641F4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24F-050F-9F43-B2B7-977A6DDE06FE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CF5FD-7F79-61CB-B9D6-ECFF5B69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A2C54-A19A-2CB6-73C6-A9D191DF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CD710-E5EB-9FFE-6FF5-90B560006A67}"/>
              </a:ext>
            </a:extLst>
          </p:cNvPr>
          <p:cNvSpPr/>
          <p:nvPr userDrawn="1"/>
        </p:nvSpPr>
        <p:spPr>
          <a:xfrm>
            <a:off x="428625" y="6191250"/>
            <a:ext cx="1914525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64280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Subtittel +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F665-4CBC-B575-9C04-317F0C537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507" y="365125"/>
            <a:ext cx="9804627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3C3D-72CD-9D6E-E0C1-DE91674E062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508" y="2653119"/>
            <a:ext cx="7643813" cy="3439705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 dirty="0"/>
              <a:t>Klikk for å legge til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A1F8E-8BE4-0712-44E4-DB9154311F2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7" y="2059803"/>
            <a:ext cx="7643813" cy="475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 dirty="0"/>
              <a:t>Klikk for å legge til subtittel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76FD4-9F63-B4B2-0A4F-313641F4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8DB8C-6875-E841-B2A9-CD719D8B2421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CF5FD-7F79-61CB-B9D6-ECFF5B69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A2C54-A19A-2CB6-73C6-A9D191DF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58917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Tekst +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D95B8-3283-5AA1-4974-FE5991F493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9" y="2353734"/>
            <a:ext cx="4967513" cy="3695094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800"/>
            </a:lvl1pPr>
          </a:lstStyle>
          <a:p>
            <a:pPr lvl="0"/>
            <a:r>
              <a:rPr lang="nb-NO" noProof="0" dirty="0"/>
              <a:t>Klikk for å legge til tekst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4664A-DDF9-984C-7B3C-3C6C35D1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9492-5CDD-A74D-BB5D-080C54C712BA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65863-6AFB-9FCA-754A-643EF8F2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58760-F210-E43B-789D-C3B9852F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FC99600-F432-B464-C035-1653375ECC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643467"/>
            <a:ext cx="5472113" cy="5405363"/>
          </a:xfrm>
          <a:prstGeom prst="roundRect">
            <a:avLst>
              <a:gd name="adj" fmla="val 4253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DB6BD3-E091-3EBF-645F-BF2594A00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507" y="365125"/>
            <a:ext cx="4959895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596135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Tekst + 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6500-FD24-1290-467F-0E3D1D705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767262"/>
            <a:ext cx="4967513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</a:t>
            </a:r>
            <a:br>
              <a:rPr lang="nb-NO" noProof="0" dirty="0"/>
            </a:br>
            <a:r>
              <a:rPr lang="nb-NO" noProof="0" dirty="0"/>
              <a:t>til tittel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D95B8-3283-5AA1-4974-FE5991F493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4792663"/>
            <a:ext cx="4967513" cy="1218671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800"/>
            </a:lvl1pPr>
          </a:lstStyle>
          <a:p>
            <a:pPr lvl="0"/>
            <a:r>
              <a:rPr lang="nb-NO" noProof="0" dirty="0"/>
              <a:t>Klikk for å legge til tekst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4664A-DDF9-984C-7B3C-3C6C35D1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9F49-A57D-5F4F-8EBE-E83524DD77C9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65863-6AFB-9FCA-754A-643EF8F2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58760-F210-E43B-789D-C3B9852F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FC99600-F432-B464-C035-1653375ECC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888" y="643468"/>
            <a:ext cx="10950045" cy="3759200"/>
          </a:xfrm>
          <a:prstGeom prst="roundRect">
            <a:avLst>
              <a:gd name="adj" fmla="val 4253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3795004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2 tekstkolon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6500-FD24-1290-467F-0E3D1D705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65125"/>
            <a:ext cx="10731500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D95B8-3283-5AA1-4974-FE5991F493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9" y="1953259"/>
            <a:ext cx="4967513" cy="4236403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800"/>
            </a:lvl1pPr>
          </a:lstStyle>
          <a:p>
            <a:pPr lvl="0"/>
            <a:r>
              <a:rPr lang="nb-NO" noProof="0" dirty="0"/>
              <a:t>Klikk for å legge til tekst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041AA-BF91-E4A7-9D5D-E9C5648BF6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953259"/>
            <a:ext cx="4967513" cy="4236403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800"/>
            </a:lvl1pPr>
          </a:lstStyle>
          <a:p>
            <a:pPr lvl="0"/>
            <a:r>
              <a:rPr lang="nb-NO" noProof="0" dirty="0"/>
              <a:t>Klikk for å legge til tekst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4664A-DDF9-984C-7B3C-3C6C35D1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13A3-8726-3040-8361-784B17F6FB9B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65863-6AFB-9FCA-754A-643EF8F2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58760-F210-E43B-789D-C3B9852F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52882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Va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AC22A1-1FD1-2F58-15A2-E39DA37D0268}"/>
              </a:ext>
            </a:extLst>
          </p:cNvPr>
          <p:cNvSpPr/>
          <p:nvPr userDrawn="1"/>
        </p:nvSpPr>
        <p:spPr>
          <a:xfrm>
            <a:off x="514350" y="6134100"/>
            <a:ext cx="1914525" cy="581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CA282-882A-99DE-27F3-74E67B0D46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2495323"/>
            <a:ext cx="9412741" cy="1508125"/>
          </a:xfrm>
        </p:spPr>
        <p:txBody>
          <a:bodyPr anchor="b">
            <a:no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245429"/>
            <a:ext cx="9412741" cy="10123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E804049-0575-FA45-A54C-2767E8180318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9D9AAD-ECA1-C134-29E8-95E0F9B92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52349"/>
            <a:ext cx="9412740" cy="242774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Navn/tittel/avdeling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4F0981D9-1198-F957-22B4-D9AF41494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7" y="6242971"/>
            <a:ext cx="1659001" cy="3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0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2 bi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4664A-DDF9-984C-7B3C-3C6C35D1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6E1-9E1A-9442-AF10-A29C02CBF5F6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65863-6AFB-9FCA-754A-643EF8F2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58760-F210-E43B-789D-C3B9852F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FC99600-F432-B464-C035-1653375ECC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888" y="2023533"/>
            <a:ext cx="5395912" cy="4025297"/>
          </a:xfrm>
          <a:prstGeom prst="roundRect">
            <a:avLst>
              <a:gd name="adj" fmla="val 6356"/>
            </a:avLst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507C09A-BAA3-6808-430C-B1A3948A40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9555" y="2023533"/>
            <a:ext cx="5395912" cy="4025297"/>
          </a:xfrm>
          <a:prstGeom prst="roundRect">
            <a:avLst>
              <a:gd name="adj" fmla="val 6356"/>
            </a:avLst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D60595-BAC1-2C47-98F1-6393A162B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65125"/>
            <a:ext cx="10731500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006649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Subtittel + 2 tekstkolon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6500-FD24-1290-467F-0E3D1D705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65125"/>
            <a:ext cx="10731500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65331-4AAD-5F61-98F3-2DAF04C978F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9" y="1953259"/>
            <a:ext cx="4967513" cy="475615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dirty="0"/>
              <a:t>Klikk for å legge til undertittel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D95B8-3283-5AA1-4974-FE5991F493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9" y="2697479"/>
            <a:ext cx="4967513" cy="3492183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800"/>
            </a:lvl1pPr>
          </a:lstStyle>
          <a:p>
            <a:pPr lvl="0"/>
            <a:r>
              <a:rPr lang="nb-NO" noProof="0" dirty="0"/>
              <a:t>Klikk for å legge til tekst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A9767-E940-123F-7D60-73F40BF0D5D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53259"/>
            <a:ext cx="4967513" cy="475615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dirty="0"/>
              <a:t>Klikk for å legge til undertittel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041AA-BF91-E4A7-9D5D-E9C5648BF6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97479"/>
            <a:ext cx="4967513" cy="3492184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800" b="0"/>
            </a:lvl1pPr>
          </a:lstStyle>
          <a:p>
            <a:pPr lvl="0"/>
            <a:r>
              <a:rPr lang="nb-NO" noProof="0" dirty="0"/>
              <a:t>Klikk for å legge til tekst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4664A-DDF9-984C-7B3C-3C6C35D1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A37E-7390-0241-91D6-56E5DFDF6509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65863-6AFB-9FCA-754A-643EF8F2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58760-F210-E43B-789D-C3B9852F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8740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Subtittel + 2 bi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6500-FD24-1290-467F-0E3D1D705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65125"/>
            <a:ext cx="10731500" cy="13255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65331-4AAD-5F61-98F3-2DAF04C978F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9" y="1953259"/>
            <a:ext cx="4967513" cy="475615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dirty="0"/>
              <a:t>Klikk for å legge til undertittel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A9767-E940-123F-7D60-73F40BF0D5D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53259"/>
            <a:ext cx="4967513" cy="475615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dirty="0"/>
              <a:t>Klikk for å legge til undertittel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4664A-DDF9-984C-7B3C-3C6C35D1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3E951-DE17-324D-AD93-A5478FC9D8FC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65863-6AFB-9FCA-754A-643EF8F2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58760-F210-E43B-789D-C3B9852F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A145A44-C2D7-A9DC-FF74-B45D5E11F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888" y="2691445"/>
            <a:ext cx="5395912" cy="3357385"/>
          </a:xfrm>
          <a:prstGeom prst="roundRect">
            <a:avLst>
              <a:gd name="adj" fmla="val 7617"/>
            </a:avLst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743A3E4-B50F-E6D7-499D-E15859D98F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9554" y="2691445"/>
            <a:ext cx="5395912" cy="3357385"/>
          </a:xfrm>
          <a:prstGeom prst="roundRect">
            <a:avLst>
              <a:gd name="adj" fmla="val 7617"/>
            </a:avLst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1740086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Diagram/Tab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7F8B-585F-C986-7091-10462FCF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nb-NO" noProof="0" dirty="0"/>
              <a:t>Klikk for å legge til tittel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55F92-78FF-9B41-10CE-7BAA73D1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488A-D390-0B45-959B-E8E417DFFC72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A96A6-7605-9F1C-B163-C14047E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3EC7A-55ED-FF46-BCE5-DB81490B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89B712E-D0EB-4385-8132-7AE1AB353A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889" y="1998663"/>
            <a:ext cx="10836274" cy="4094162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symbolene for å legge til diagram/tabell/film/bilde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00451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Sv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9A187E-71F1-AB4C-A861-AFFE9F952660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5CB1DD8-C33E-3F8C-4B12-051A7B83C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497" y="4907209"/>
            <a:ext cx="3969134" cy="859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F68784-46E3-F9C8-ECBB-05F9FB05BFD0}"/>
              </a:ext>
            </a:extLst>
          </p:cNvPr>
          <p:cNvSpPr txBox="1"/>
          <p:nvPr userDrawn="1"/>
        </p:nvSpPr>
        <p:spPr>
          <a:xfrm>
            <a:off x="623887" y="2144103"/>
            <a:ext cx="10944226" cy="22852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5500" noProof="0">
                <a:solidFill>
                  <a:schemeClr val="bg1"/>
                </a:solidFill>
              </a:rPr>
              <a:t>Faglig ambisiøs, </a:t>
            </a:r>
            <a:br>
              <a:rPr lang="nb-NO" sz="5500" noProof="0">
                <a:solidFill>
                  <a:schemeClr val="bg1"/>
                </a:solidFill>
              </a:rPr>
            </a:br>
            <a:r>
              <a:rPr lang="nb-NO" sz="5500" noProof="0">
                <a:solidFill>
                  <a:schemeClr val="bg1"/>
                </a:solidFill>
              </a:rPr>
              <a:t>fremtidsrettet og samspillende </a:t>
            </a:r>
            <a:br>
              <a:rPr lang="nb-NO" sz="5500" noProof="0">
                <a:solidFill>
                  <a:schemeClr val="bg1"/>
                </a:solidFill>
              </a:rPr>
            </a:br>
            <a:r>
              <a:rPr lang="nb-NO" sz="5500" noProof="0">
                <a:solidFill>
                  <a:schemeClr val="bg1"/>
                </a:solidFill>
              </a:rPr>
              <a:t>– for én helse</a:t>
            </a:r>
            <a:endParaRPr lang="en-NO" sz="55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2CFEC-EF9D-ACC6-CDE0-303061D32EAF}"/>
              </a:ext>
            </a:extLst>
          </p:cNvPr>
          <p:cNvSpPr/>
          <p:nvPr userDrawn="1"/>
        </p:nvSpPr>
        <p:spPr>
          <a:xfrm>
            <a:off x="514350" y="6134100"/>
            <a:ext cx="1914525" cy="581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35061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u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CFC3D8CA-496E-764D-9036-C10198F69827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0B26A-C332-1CFB-2EDF-8B113F784006}"/>
              </a:ext>
            </a:extLst>
          </p:cNvPr>
          <p:cNvSpPr txBox="1"/>
          <p:nvPr userDrawn="1"/>
        </p:nvSpPr>
        <p:spPr>
          <a:xfrm>
            <a:off x="12505267" y="6290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nb-NO" noProof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D269308-DC55-B363-7857-2DE9D2C30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497" y="4915990"/>
            <a:ext cx="3969134" cy="84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B163EB-8009-521E-719D-1A6E0F59ECAB}"/>
              </a:ext>
            </a:extLst>
          </p:cNvPr>
          <p:cNvSpPr txBox="1"/>
          <p:nvPr userDrawn="1"/>
        </p:nvSpPr>
        <p:spPr>
          <a:xfrm>
            <a:off x="623887" y="2144103"/>
            <a:ext cx="10944226" cy="22852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5500" noProof="0" dirty="0">
                <a:solidFill>
                  <a:schemeClr val="tx1"/>
                </a:solidFill>
              </a:rPr>
              <a:t>Faglig ambisiøs, </a:t>
            </a:r>
            <a:br>
              <a:rPr lang="nb-NO" sz="5500" noProof="0" dirty="0">
                <a:solidFill>
                  <a:schemeClr val="tx1"/>
                </a:solidFill>
              </a:rPr>
            </a:br>
            <a:r>
              <a:rPr lang="nb-NO" sz="5500" noProof="0" dirty="0">
                <a:solidFill>
                  <a:schemeClr val="tx1"/>
                </a:solidFill>
              </a:rPr>
              <a:t>fremtidsrettet og samspillende </a:t>
            </a:r>
            <a:br>
              <a:rPr lang="nb-NO" sz="5500" noProof="0" dirty="0">
                <a:solidFill>
                  <a:schemeClr val="tx1"/>
                </a:solidFill>
              </a:rPr>
            </a:br>
            <a:r>
              <a:rPr lang="nb-NO" sz="5500" noProof="0" dirty="0">
                <a:solidFill>
                  <a:schemeClr val="tx1"/>
                </a:solidFill>
              </a:rPr>
              <a:t>– for én helse</a:t>
            </a:r>
            <a:endParaRPr lang="en-NO" sz="55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DD566-81A2-DD94-D0D3-EB342FDCC554}"/>
              </a:ext>
            </a:extLst>
          </p:cNvPr>
          <p:cNvSpPr/>
          <p:nvPr userDrawn="1"/>
        </p:nvSpPr>
        <p:spPr>
          <a:xfrm>
            <a:off x="514350" y="6134100"/>
            <a:ext cx="1914525" cy="581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96122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Va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CCCB79A-DF42-384C-A438-3A08F67A341E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C199F-084C-E910-D7B4-CB658585E161}"/>
              </a:ext>
            </a:extLst>
          </p:cNvPr>
          <p:cNvSpPr txBox="1"/>
          <p:nvPr userDrawn="1"/>
        </p:nvSpPr>
        <p:spPr>
          <a:xfrm>
            <a:off x="623887" y="2144103"/>
            <a:ext cx="10944226" cy="22852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5500" noProof="0">
                <a:solidFill>
                  <a:schemeClr val="bg1"/>
                </a:solidFill>
              </a:rPr>
              <a:t>Faglig ambisiøs, </a:t>
            </a:r>
            <a:br>
              <a:rPr lang="nb-NO" sz="5500" noProof="0">
                <a:solidFill>
                  <a:schemeClr val="bg1"/>
                </a:solidFill>
              </a:rPr>
            </a:br>
            <a:r>
              <a:rPr lang="nb-NO" sz="5500" noProof="0">
                <a:solidFill>
                  <a:schemeClr val="bg1"/>
                </a:solidFill>
              </a:rPr>
              <a:t>fremtidsrettet og samspillende </a:t>
            </a:r>
            <a:br>
              <a:rPr lang="nb-NO" sz="5500" noProof="0">
                <a:solidFill>
                  <a:schemeClr val="bg1"/>
                </a:solidFill>
              </a:rPr>
            </a:br>
            <a:r>
              <a:rPr lang="nb-NO" sz="5500" noProof="0">
                <a:solidFill>
                  <a:schemeClr val="bg1"/>
                </a:solidFill>
              </a:rPr>
              <a:t>– for én helse</a:t>
            </a:r>
            <a:endParaRPr lang="en-NO" sz="5500">
              <a:solidFill>
                <a:schemeClr val="bg1"/>
              </a:solidFill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BA8E0B9-44E5-9008-017F-B227B9665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497" y="4907209"/>
            <a:ext cx="3969134" cy="8591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953E65-50BE-3667-534D-9AB6DE21FE60}"/>
              </a:ext>
            </a:extLst>
          </p:cNvPr>
          <p:cNvSpPr/>
          <p:nvPr userDrawn="1"/>
        </p:nvSpPr>
        <p:spPr>
          <a:xfrm>
            <a:off x="514350" y="6134100"/>
            <a:ext cx="1914525" cy="581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53139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Jor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CFC3D8CA-496E-764D-9036-C10198F69827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0B26A-C332-1CFB-2EDF-8B113F784006}"/>
              </a:ext>
            </a:extLst>
          </p:cNvPr>
          <p:cNvSpPr txBox="1"/>
          <p:nvPr userDrawn="1"/>
        </p:nvSpPr>
        <p:spPr>
          <a:xfrm>
            <a:off x="12505267" y="6290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nb-NO" noProof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D269308-DC55-B363-7857-2DE9D2C30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497" y="4915990"/>
            <a:ext cx="3969134" cy="84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B163EB-8009-521E-719D-1A6E0F59ECAB}"/>
              </a:ext>
            </a:extLst>
          </p:cNvPr>
          <p:cNvSpPr txBox="1"/>
          <p:nvPr userDrawn="1"/>
        </p:nvSpPr>
        <p:spPr>
          <a:xfrm>
            <a:off x="623887" y="2144103"/>
            <a:ext cx="10944226" cy="22852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5500" noProof="0">
                <a:solidFill>
                  <a:schemeClr val="tx1"/>
                </a:solidFill>
              </a:rPr>
              <a:t>Faglig ambisiøs, </a:t>
            </a:r>
            <a:br>
              <a:rPr lang="nb-NO" sz="5500" noProof="0">
                <a:solidFill>
                  <a:schemeClr val="tx1"/>
                </a:solidFill>
              </a:rPr>
            </a:br>
            <a:r>
              <a:rPr lang="nb-NO" sz="5500" noProof="0">
                <a:solidFill>
                  <a:schemeClr val="tx1"/>
                </a:solidFill>
              </a:rPr>
              <a:t>fremtidsrettet og samspillende </a:t>
            </a:r>
            <a:br>
              <a:rPr lang="nb-NO" sz="5500" noProof="0">
                <a:solidFill>
                  <a:schemeClr val="tx1"/>
                </a:solidFill>
              </a:rPr>
            </a:br>
            <a:r>
              <a:rPr lang="nb-NO" sz="5500" noProof="0">
                <a:solidFill>
                  <a:schemeClr val="tx1"/>
                </a:solidFill>
              </a:rPr>
              <a:t>– for én helse</a:t>
            </a:r>
            <a:endParaRPr lang="en-NO" sz="55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909DB1-692E-531B-9B75-97393700798D}"/>
              </a:ext>
            </a:extLst>
          </p:cNvPr>
          <p:cNvSpPr/>
          <p:nvPr userDrawn="1"/>
        </p:nvSpPr>
        <p:spPr>
          <a:xfrm>
            <a:off x="514350" y="6134100"/>
            <a:ext cx="1914525" cy="5810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20264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9B31-5D16-493D-9750-83F24F9A9F82}" type="datetimeFigureOut">
              <a:rPr lang="nb-NO" smtClean="0"/>
              <a:t>25.03.2026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FA02-8DF6-4DA8-ACFF-74A8E89FAA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461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2209802"/>
            <a:ext cx="5384800" cy="409162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2209802"/>
            <a:ext cx="5384800" cy="409162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4EF197-C149-4A70-81FD-CC3F8CBF472B}" type="slidenum">
              <a:rPr lang="nn-NO" altLang="nb-NO"/>
              <a:pPr/>
              <a:t>‹#›</a:t>
            </a:fld>
            <a:endParaRPr lang="nn-NO" altLang="nb-NO"/>
          </a:p>
        </p:txBody>
      </p:sp>
    </p:spTree>
    <p:extLst>
      <p:ext uri="{BB962C8B-B14F-4D97-AF65-F5344CB8AC3E}">
        <p14:creationId xmlns:p14="http://schemas.microsoft.com/office/powerpoint/2010/main" val="395948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Jor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A282-882A-99DE-27F3-74E67B0D46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2495323"/>
            <a:ext cx="9412741" cy="1508125"/>
          </a:xfrm>
        </p:spPr>
        <p:txBody>
          <a:bodyPr anchor="b">
            <a:no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245429"/>
            <a:ext cx="9412741" cy="10123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E166077-D410-4143-A8D1-36BAA3F809A0}" type="datetime1">
              <a:rPr lang="nb-NO" smtClean="0"/>
              <a:t>25.03.2026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0DD0C22-FCE9-484A-B82E-2CB19A4CBF9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9D9AAD-ECA1-C134-29E8-95E0F9B92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52349"/>
            <a:ext cx="9412740" cy="242774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Navn/tittel/avdeling</a:t>
            </a:r>
          </a:p>
        </p:txBody>
      </p:sp>
    </p:spTree>
    <p:extLst>
      <p:ext uri="{BB962C8B-B14F-4D97-AF65-F5344CB8AC3E}">
        <p14:creationId xmlns:p14="http://schemas.microsoft.com/office/powerpoint/2010/main" val="87416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Sv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60DBB2-536F-4FAB-3869-97B4B188E927}"/>
              </a:ext>
            </a:extLst>
          </p:cNvPr>
          <p:cNvSpPr/>
          <p:nvPr userDrawn="1"/>
        </p:nvSpPr>
        <p:spPr>
          <a:xfrm>
            <a:off x="536713" y="6162261"/>
            <a:ext cx="1898374" cy="55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2733A9F-5CB8-2ADE-EEBC-610CAC535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160643"/>
            <a:ext cx="7495412" cy="2971455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20BF727-9D68-6E78-25EA-995DB4D13D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3752 w 12191999"/>
              <a:gd name="connsiteY0" fmla="*/ 3164677 h 6858000"/>
              <a:gd name="connsiteX1" fmla="*/ 3752 w 12191999"/>
              <a:gd name="connsiteY1" fmla="*/ 6124545 h 6858000"/>
              <a:gd name="connsiteX2" fmla="*/ 7290351 w 12191999"/>
              <a:gd name="connsiteY2" fmla="*/ 6124545 h 6858000"/>
              <a:gd name="connsiteX3" fmla="*/ 7490498 w 12191999"/>
              <a:gd name="connsiteY3" fmla="*/ 5924427 h 6858000"/>
              <a:gd name="connsiteX4" fmla="*/ 7490498 w 12191999"/>
              <a:gd name="connsiteY4" fmla="*/ 3364795 h 6858000"/>
              <a:gd name="connsiteX5" fmla="*/ 7290351 w 12191999"/>
              <a:gd name="connsiteY5" fmla="*/ 3164677 h 6858000"/>
              <a:gd name="connsiteX6" fmla="*/ 0 w 12191999"/>
              <a:gd name="connsiteY6" fmla="*/ 0 h 6858000"/>
              <a:gd name="connsiteX7" fmla="*/ 12191999 w 12191999"/>
              <a:gd name="connsiteY7" fmla="*/ 0 h 6858000"/>
              <a:gd name="connsiteX8" fmla="*/ 12191999 w 12191999"/>
              <a:gd name="connsiteY8" fmla="*/ 6858000 h 6858000"/>
              <a:gd name="connsiteX9" fmla="*/ 0 w 121919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3752" y="3164677"/>
                </a:moveTo>
                <a:lnTo>
                  <a:pt x="3752" y="6124545"/>
                </a:lnTo>
                <a:lnTo>
                  <a:pt x="7290351" y="6124545"/>
                </a:lnTo>
                <a:cubicBezTo>
                  <a:pt x="7401057" y="6124545"/>
                  <a:pt x="7490498" y="6035117"/>
                  <a:pt x="7490498" y="5924427"/>
                </a:cubicBezTo>
                <a:lnTo>
                  <a:pt x="7490498" y="3364795"/>
                </a:lnTo>
                <a:cubicBezTo>
                  <a:pt x="7490498" y="3254105"/>
                  <a:pt x="7401057" y="3164677"/>
                  <a:pt x="7290351" y="316467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CA282-882A-99DE-27F3-74E67B0D46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923243"/>
            <a:ext cx="6750580" cy="1336448"/>
          </a:xfrm>
        </p:spPr>
        <p:txBody>
          <a:bodyPr anchor="t">
            <a:no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3525120"/>
            <a:ext cx="4464946" cy="24277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4AE90C85-2E7D-C741-87A7-673F8EB3B8C7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FA7DA01F-2D4A-E1A2-288A-90497F8028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354" y="5494866"/>
            <a:ext cx="1341587" cy="2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2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Lu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A0B510-FD77-26F5-2FF3-E64C54031097}"/>
              </a:ext>
            </a:extLst>
          </p:cNvPr>
          <p:cNvSpPr/>
          <p:nvPr userDrawn="1"/>
        </p:nvSpPr>
        <p:spPr>
          <a:xfrm>
            <a:off x="536713" y="6162261"/>
            <a:ext cx="1898374" cy="55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8B11E8-D667-AE28-6BF5-E8C478855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160643"/>
            <a:ext cx="7495412" cy="297145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FDC97F5-CB62-AD72-AB0D-537DBF5A2A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761"/>
            <a:ext cx="12191999" cy="6858000"/>
          </a:xfrm>
          <a:custGeom>
            <a:avLst/>
            <a:gdLst>
              <a:gd name="connsiteX0" fmla="*/ 3752 w 12191999"/>
              <a:gd name="connsiteY0" fmla="*/ 3164677 h 6858000"/>
              <a:gd name="connsiteX1" fmla="*/ 3752 w 12191999"/>
              <a:gd name="connsiteY1" fmla="*/ 6124545 h 6858000"/>
              <a:gd name="connsiteX2" fmla="*/ 7290351 w 12191999"/>
              <a:gd name="connsiteY2" fmla="*/ 6124545 h 6858000"/>
              <a:gd name="connsiteX3" fmla="*/ 7490498 w 12191999"/>
              <a:gd name="connsiteY3" fmla="*/ 5924427 h 6858000"/>
              <a:gd name="connsiteX4" fmla="*/ 7490498 w 12191999"/>
              <a:gd name="connsiteY4" fmla="*/ 3364795 h 6858000"/>
              <a:gd name="connsiteX5" fmla="*/ 7290351 w 12191999"/>
              <a:gd name="connsiteY5" fmla="*/ 3164677 h 6858000"/>
              <a:gd name="connsiteX6" fmla="*/ 0 w 12191999"/>
              <a:gd name="connsiteY6" fmla="*/ 0 h 6858000"/>
              <a:gd name="connsiteX7" fmla="*/ 12191999 w 12191999"/>
              <a:gd name="connsiteY7" fmla="*/ 0 h 6858000"/>
              <a:gd name="connsiteX8" fmla="*/ 12191999 w 12191999"/>
              <a:gd name="connsiteY8" fmla="*/ 6858000 h 6858000"/>
              <a:gd name="connsiteX9" fmla="*/ 0 w 121919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3752" y="3164677"/>
                </a:moveTo>
                <a:lnTo>
                  <a:pt x="3752" y="6124545"/>
                </a:lnTo>
                <a:lnTo>
                  <a:pt x="7290351" y="6124545"/>
                </a:lnTo>
                <a:cubicBezTo>
                  <a:pt x="7401057" y="6124545"/>
                  <a:pt x="7490498" y="6035117"/>
                  <a:pt x="7490498" y="5924427"/>
                </a:cubicBezTo>
                <a:lnTo>
                  <a:pt x="7490498" y="3364795"/>
                </a:lnTo>
                <a:cubicBezTo>
                  <a:pt x="7490498" y="3254105"/>
                  <a:pt x="7401057" y="3164677"/>
                  <a:pt x="7290351" y="316467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3525120"/>
            <a:ext cx="6750580" cy="24277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2AB9EC60-DE3C-4F4D-8DB1-5F379C48ACA1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28" name="Picture 2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BCBAC5-21F4-ADA7-943C-FF0B16ED84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354" y="5498041"/>
            <a:ext cx="1341587" cy="2841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6B89FB-5634-015E-6D24-65D9D81C16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923243"/>
            <a:ext cx="6750580" cy="1336448"/>
          </a:xfrm>
        </p:spPr>
        <p:txBody>
          <a:bodyPr anchor="t">
            <a:no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</p:spTree>
    <p:extLst>
      <p:ext uri="{BB962C8B-B14F-4D97-AF65-F5344CB8AC3E}">
        <p14:creationId xmlns:p14="http://schemas.microsoft.com/office/powerpoint/2010/main" val="146471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Van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063E17-563E-F358-8259-8196AFD9A271}"/>
              </a:ext>
            </a:extLst>
          </p:cNvPr>
          <p:cNvSpPr/>
          <p:nvPr userDrawn="1"/>
        </p:nvSpPr>
        <p:spPr>
          <a:xfrm>
            <a:off x="536713" y="6162261"/>
            <a:ext cx="1898374" cy="55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8513246-2E78-9DE9-F33A-233ECA4DF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160643"/>
            <a:ext cx="7495412" cy="297145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1674B1-D064-FC1F-C202-D708477AAD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3752 w 12191999"/>
              <a:gd name="connsiteY0" fmla="*/ 3164677 h 6858000"/>
              <a:gd name="connsiteX1" fmla="*/ 3752 w 12191999"/>
              <a:gd name="connsiteY1" fmla="*/ 6124545 h 6858000"/>
              <a:gd name="connsiteX2" fmla="*/ 7290351 w 12191999"/>
              <a:gd name="connsiteY2" fmla="*/ 6124545 h 6858000"/>
              <a:gd name="connsiteX3" fmla="*/ 7490498 w 12191999"/>
              <a:gd name="connsiteY3" fmla="*/ 5924427 h 6858000"/>
              <a:gd name="connsiteX4" fmla="*/ 7490498 w 12191999"/>
              <a:gd name="connsiteY4" fmla="*/ 3364795 h 6858000"/>
              <a:gd name="connsiteX5" fmla="*/ 7290351 w 12191999"/>
              <a:gd name="connsiteY5" fmla="*/ 3164677 h 6858000"/>
              <a:gd name="connsiteX6" fmla="*/ 0 w 12191999"/>
              <a:gd name="connsiteY6" fmla="*/ 0 h 6858000"/>
              <a:gd name="connsiteX7" fmla="*/ 12191999 w 12191999"/>
              <a:gd name="connsiteY7" fmla="*/ 0 h 6858000"/>
              <a:gd name="connsiteX8" fmla="*/ 12191999 w 12191999"/>
              <a:gd name="connsiteY8" fmla="*/ 6858000 h 6858000"/>
              <a:gd name="connsiteX9" fmla="*/ 0 w 121919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3752" y="3164677"/>
                </a:moveTo>
                <a:lnTo>
                  <a:pt x="3752" y="6124545"/>
                </a:lnTo>
                <a:lnTo>
                  <a:pt x="7290351" y="6124545"/>
                </a:lnTo>
                <a:cubicBezTo>
                  <a:pt x="7401057" y="6124545"/>
                  <a:pt x="7490498" y="6035117"/>
                  <a:pt x="7490498" y="5924427"/>
                </a:cubicBezTo>
                <a:lnTo>
                  <a:pt x="7490498" y="3364795"/>
                </a:lnTo>
                <a:cubicBezTo>
                  <a:pt x="7490498" y="3254105"/>
                  <a:pt x="7401057" y="3164677"/>
                  <a:pt x="7290351" y="316467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3525120"/>
            <a:ext cx="6750580" cy="24277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8D92BA03-4382-1640-8830-50B4B3A90A30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C47E40-CD31-3426-76FE-6C8810E95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923243"/>
            <a:ext cx="6750580" cy="1336448"/>
          </a:xfrm>
        </p:spPr>
        <p:txBody>
          <a:bodyPr anchor="t">
            <a:no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333E5B2-1FB1-1250-10CA-6C37D9F309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354" y="5494866"/>
            <a:ext cx="1341587" cy="2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 Jo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A0B510-FD77-26F5-2FF3-E64C54031097}"/>
              </a:ext>
            </a:extLst>
          </p:cNvPr>
          <p:cNvSpPr/>
          <p:nvPr userDrawn="1"/>
        </p:nvSpPr>
        <p:spPr>
          <a:xfrm>
            <a:off x="536713" y="6162261"/>
            <a:ext cx="1898374" cy="55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8B11E8-D667-AE28-6BF5-E8C478855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160643"/>
            <a:ext cx="7495412" cy="297145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FDC97F5-CB62-AD72-AB0D-537DBF5A2A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761"/>
            <a:ext cx="12191999" cy="6858000"/>
          </a:xfrm>
          <a:custGeom>
            <a:avLst/>
            <a:gdLst>
              <a:gd name="connsiteX0" fmla="*/ 3752 w 12191999"/>
              <a:gd name="connsiteY0" fmla="*/ 3164677 h 6858000"/>
              <a:gd name="connsiteX1" fmla="*/ 3752 w 12191999"/>
              <a:gd name="connsiteY1" fmla="*/ 6124545 h 6858000"/>
              <a:gd name="connsiteX2" fmla="*/ 7290351 w 12191999"/>
              <a:gd name="connsiteY2" fmla="*/ 6124545 h 6858000"/>
              <a:gd name="connsiteX3" fmla="*/ 7490498 w 12191999"/>
              <a:gd name="connsiteY3" fmla="*/ 5924427 h 6858000"/>
              <a:gd name="connsiteX4" fmla="*/ 7490498 w 12191999"/>
              <a:gd name="connsiteY4" fmla="*/ 3364795 h 6858000"/>
              <a:gd name="connsiteX5" fmla="*/ 7290351 w 12191999"/>
              <a:gd name="connsiteY5" fmla="*/ 3164677 h 6858000"/>
              <a:gd name="connsiteX6" fmla="*/ 0 w 12191999"/>
              <a:gd name="connsiteY6" fmla="*/ 0 h 6858000"/>
              <a:gd name="connsiteX7" fmla="*/ 12191999 w 12191999"/>
              <a:gd name="connsiteY7" fmla="*/ 0 h 6858000"/>
              <a:gd name="connsiteX8" fmla="*/ 12191999 w 12191999"/>
              <a:gd name="connsiteY8" fmla="*/ 6858000 h 6858000"/>
              <a:gd name="connsiteX9" fmla="*/ 0 w 12191999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3752" y="3164677"/>
                </a:moveTo>
                <a:lnTo>
                  <a:pt x="3752" y="6124545"/>
                </a:lnTo>
                <a:lnTo>
                  <a:pt x="7290351" y="6124545"/>
                </a:lnTo>
                <a:cubicBezTo>
                  <a:pt x="7401057" y="6124545"/>
                  <a:pt x="7490498" y="6035117"/>
                  <a:pt x="7490498" y="5924427"/>
                </a:cubicBezTo>
                <a:lnTo>
                  <a:pt x="7490498" y="3364795"/>
                </a:lnTo>
                <a:cubicBezTo>
                  <a:pt x="7490498" y="3254105"/>
                  <a:pt x="7401057" y="3164677"/>
                  <a:pt x="7290351" y="316467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noProof="0"/>
              <a:t>Klikk symbolet for </a:t>
            </a:r>
            <a:br>
              <a:rPr lang="nb-NO" noProof="0"/>
            </a:br>
            <a:r>
              <a:rPr lang="nb-NO" noProof="0"/>
              <a:t>å legge til bilde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E5560-31BE-0972-802B-04A3B2CB55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3525120"/>
            <a:ext cx="6750580" cy="24277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Klikk for å legge til undertittel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E412-8081-3C15-1679-60372A48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2AB9EC60-DE3C-4F4D-8DB1-5F379C48ACA1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4FA44-1A4F-CB1D-D427-67D03CAD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7FE-F09A-3ACE-9699-62A0B9A2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fld id="{80DD0C22-FCE9-484A-B82E-2CB19A4CBF9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28" name="Picture 2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BCBAC5-21F4-ADA7-943C-FF0B16ED84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354" y="5498041"/>
            <a:ext cx="1341587" cy="2841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6B89FB-5634-015E-6D24-65D9D81C16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3923243"/>
            <a:ext cx="6750580" cy="1336448"/>
          </a:xfrm>
        </p:spPr>
        <p:txBody>
          <a:bodyPr anchor="t">
            <a:no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legge til tittel </a:t>
            </a:r>
            <a:br>
              <a:rPr lang="nb-NO" noProof="0" dirty="0"/>
            </a:br>
            <a:r>
              <a:rPr lang="nb-NO" noProof="0" dirty="0"/>
              <a:t>for presentasjonen</a:t>
            </a:r>
          </a:p>
        </p:txBody>
      </p:sp>
    </p:spTree>
    <p:extLst>
      <p:ext uri="{BB962C8B-B14F-4D97-AF65-F5344CB8AC3E}">
        <p14:creationId xmlns:p14="http://schemas.microsoft.com/office/powerpoint/2010/main" val="395829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25C-ED7E-1240-DFB1-55B4EA96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03860"/>
            <a:ext cx="10836275" cy="117348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8454C-59AC-36B3-70AC-7E5397F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123-23AF-F844-A5EB-5D5F37F9488D}" type="datetime1">
              <a:rPr lang="nb-NO" noProof="0" smtClean="0"/>
              <a:t>25.03.2026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5D01-06E8-E3D1-6CC8-A20400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555CC-CDE5-3304-81F8-90BAD73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527D5F-527A-C2D5-20DC-439D1472058A}"/>
              </a:ext>
            </a:extLst>
          </p:cNvPr>
          <p:cNvGrpSpPr/>
          <p:nvPr userDrawn="1"/>
        </p:nvGrpSpPr>
        <p:grpSpPr>
          <a:xfrm>
            <a:off x="638969" y="2371726"/>
            <a:ext cx="5393532" cy="3236119"/>
            <a:chOff x="807243" y="2371726"/>
            <a:chExt cx="5364956" cy="323611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9CA646-4AEB-75FA-02CF-07A4FB5F32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23717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190009-BD56-0D66-0CB6-9F8F7815B9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021807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FFD3A5-618E-AB9D-BB6E-08378F9F3F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367188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9DB58D-10B2-A189-27EE-D762D4549A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314826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F8EFE3-5691-D398-7210-6D977B3C9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4964908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8FFD96-6106-BB5A-9810-2B810AFA7E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243" y="5607845"/>
              <a:ext cx="536495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A52511A5-259A-721F-59BA-237D34F4F4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970" y="18930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CA5A0F57-2944-6897-F533-AE90B9101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70" y="2536029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punkt på agendaen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6A64162F-9DA3-759C-9071-1714B5B99F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970" y="3193254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3A2ED3E5-2F2C-AF3F-06C2-AD24B1F107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70" y="3836192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818916BE-7937-2465-4691-08235D66DA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70" y="4479130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CA754496-1734-B541-C05A-204406B25F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970" y="5129211"/>
            <a:ext cx="5393532" cy="47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Klikk for å legge til punkt på agendaen</a:t>
            </a:r>
          </a:p>
          <a:p>
            <a:pPr lvl="0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5448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0640D4-2D06-3109-9DE0-F80307C5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836275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3D177-A432-F157-B1EB-37EFEC16E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825624"/>
            <a:ext cx="9804626" cy="4267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8364-2B18-2A37-364E-C7441B4B6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6627" y="6355443"/>
            <a:ext cx="681036" cy="1959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A4F30A-EA78-1C4F-821F-B8D3EB421FD9}" type="datetime1">
              <a:rPr lang="nb-NO" smtClean="0"/>
              <a:t>25.03.2026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AED73-1A98-6997-7AA0-51DB32A87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9064" y="6356350"/>
            <a:ext cx="4597400" cy="19503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92E7-C9A6-DC00-72BE-8642B397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464" y="6355443"/>
            <a:ext cx="269649" cy="1959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DD0C22-FCE9-484A-B82E-2CB19A4CBF95}" type="slidenum">
              <a:rPr lang="en-NO" smtClean="0"/>
              <a:pPr/>
              <a:t>‹#›</a:t>
            </a:fld>
            <a:endParaRPr lang="en-NO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0F2B9CC-6243-8635-9DB5-5A08EC22DFB8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623888" y="6244959"/>
            <a:ext cx="1646561" cy="3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3" r:id="rId2"/>
    <p:sldLayoutId id="2147483661" r:id="rId3"/>
    <p:sldLayoutId id="2147483662" r:id="rId4"/>
    <p:sldLayoutId id="2147483664" r:id="rId5"/>
    <p:sldLayoutId id="2147483694" r:id="rId6"/>
    <p:sldLayoutId id="2147483665" r:id="rId7"/>
    <p:sldLayoutId id="2147483666" r:id="rId8"/>
    <p:sldLayoutId id="2147483695" r:id="rId9"/>
    <p:sldLayoutId id="2147483675" r:id="rId10"/>
    <p:sldLayoutId id="2147483696" r:id="rId11"/>
    <p:sldLayoutId id="2147483676" r:id="rId12"/>
    <p:sldLayoutId id="2147483698" r:id="rId13"/>
    <p:sldLayoutId id="2147483678" r:id="rId14"/>
    <p:sldLayoutId id="2147483697" r:id="rId15"/>
    <p:sldLayoutId id="2147483679" r:id="rId16"/>
    <p:sldLayoutId id="2147483668" r:id="rId17"/>
    <p:sldLayoutId id="2147483699" r:id="rId18"/>
    <p:sldLayoutId id="2147483669" r:id="rId19"/>
    <p:sldLayoutId id="2147483702" r:id="rId20"/>
    <p:sldLayoutId id="2147483672" r:id="rId21"/>
    <p:sldLayoutId id="2147483701" r:id="rId22"/>
    <p:sldLayoutId id="2147483671" r:id="rId23"/>
    <p:sldLayoutId id="2147483652" r:id="rId24"/>
    <p:sldLayoutId id="2147483692" r:id="rId25"/>
    <p:sldLayoutId id="2147483682" r:id="rId26"/>
    <p:sldLayoutId id="2147483685" r:id="rId27"/>
    <p:sldLayoutId id="2147483684" r:id="rId28"/>
    <p:sldLayoutId id="2147483683" r:id="rId29"/>
    <p:sldLayoutId id="2147483686" r:id="rId30"/>
    <p:sldLayoutId id="2147483687" r:id="rId31"/>
    <p:sldLayoutId id="2147483653" r:id="rId32"/>
    <p:sldLayoutId id="2147483654" r:id="rId33"/>
    <p:sldLayoutId id="2147483689" r:id="rId34"/>
    <p:sldLayoutId id="2147483703" r:id="rId35"/>
    <p:sldLayoutId id="2147483690" r:id="rId36"/>
    <p:sldLayoutId id="2147483691" r:id="rId37"/>
    <p:sldLayoutId id="2147483704" r:id="rId38"/>
    <p:sldLayoutId id="214748370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102870" y="3429000"/>
            <a:ext cx="7260168" cy="1336448"/>
          </a:xfrm>
        </p:spPr>
        <p:txBody>
          <a:bodyPr/>
          <a:lstStyle/>
          <a:p>
            <a:r>
              <a:rPr lang="nb-NO" sz="4800" dirty="0"/>
              <a:t>Gyrobekjempelse i                                    Drammensvassdraget og i Norge, en oppdatering 2026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smtClean="0"/>
              <a:pPr/>
              <a:t>1</a:t>
            </a:fld>
            <a:endParaRPr lang="nb-NO"/>
          </a:p>
        </p:txBody>
      </p:sp>
      <p:pic>
        <p:nvPicPr>
          <p:cNvPr id="19" name="Plassholder for bilde 18"/>
          <p:cNvPicPr>
            <a:picLocks noGr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7881"/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2" name="TekstSylinder 1"/>
          <p:cNvSpPr txBox="1"/>
          <p:nvPr/>
        </p:nvSpPr>
        <p:spPr>
          <a:xfrm>
            <a:off x="9899904" y="6150864"/>
            <a:ext cx="229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 dirty="0">
                <a:solidFill>
                  <a:schemeClr val="accent2"/>
                </a:solidFill>
              </a:rPr>
              <a:t>Foto: Mari M. Press, Veterinærinstituttet</a:t>
            </a:r>
          </a:p>
        </p:txBody>
      </p:sp>
      <p:sp>
        <p:nvSpPr>
          <p:cNvPr id="3" name="Undertittel 6">
            <a:extLst>
              <a:ext uri="{FF2B5EF4-FFF2-40B4-BE49-F238E27FC236}">
                <a16:creationId xmlns:a16="http://schemas.microsoft.com/office/drawing/2014/main" id="{9DA5D828-A244-3F79-ED5A-42A8735B4BFB}"/>
              </a:ext>
            </a:extLst>
          </p:cNvPr>
          <p:cNvSpPr txBox="1">
            <a:spLocks/>
          </p:cNvSpPr>
          <p:nvPr/>
        </p:nvSpPr>
        <p:spPr>
          <a:xfrm>
            <a:off x="346710" y="293903"/>
            <a:ext cx="4494474" cy="6156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Helge Bardal og Svein Aune, Veterinærinstituttet</a:t>
            </a:r>
            <a:r>
              <a:rPr lang="nb-NO"/>
              <a:t>, seksjon for bevaringstiltak</a:t>
            </a:r>
            <a:endParaRPr lang="en-GB"/>
          </a:p>
          <a:p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A01E88E-C48E-DD2C-4154-5CB955826D6B}"/>
              </a:ext>
            </a:extLst>
          </p:cNvPr>
          <p:cNvSpPr txBox="1"/>
          <p:nvPr/>
        </p:nvSpPr>
        <p:spPr>
          <a:xfrm>
            <a:off x="3575538" y="5709112"/>
            <a:ext cx="504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altLang="nb-NO" dirty="0">
                <a:solidFill>
                  <a:schemeClr val="bg2"/>
                </a:solidFill>
              </a:rPr>
              <a:t>Kultiveringsmøtet 2026, 16.-18. mars</a:t>
            </a:r>
          </a:p>
          <a:p>
            <a:pPr algn="l"/>
            <a:endParaRPr lang="nb-NO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Drivaregionen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ny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, </a:t>
            </a:r>
            <a:r>
              <a:rPr lang="en-GB" dirty="0" err="1"/>
              <a:t>klor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8E0CD-99CD-4355-8787-0C1F02DE7092}" type="slidenum">
              <a:rPr lang="nn-NO" altLang="nb-NO" smtClean="0"/>
              <a:pPr/>
              <a:t>10</a:t>
            </a:fld>
            <a:endParaRPr lang="nn-NO" altLang="nb-NO"/>
          </a:p>
        </p:txBody>
      </p:sp>
      <p:pic>
        <p:nvPicPr>
          <p:cNvPr id="15" name="Plassholder for innhold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3" y="2460625"/>
            <a:ext cx="5730277" cy="3589867"/>
          </a:xfrm>
        </p:spPr>
      </p:pic>
      <p:pic>
        <p:nvPicPr>
          <p:cNvPr id="17" name="Plassholder for innhold 1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460625"/>
            <a:ext cx="5384800" cy="3589867"/>
          </a:xfrm>
        </p:spPr>
      </p:pic>
      <p:sp>
        <p:nvSpPr>
          <p:cNvPr id="18" name="TekstSylinder 17"/>
          <p:cNvSpPr txBox="1"/>
          <p:nvPr/>
        </p:nvSpPr>
        <p:spPr>
          <a:xfrm>
            <a:off x="335360" y="5696817"/>
            <a:ext cx="307234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dirty="0" err="1">
                <a:solidFill>
                  <a:schemeClr val="bg1"/>
                </a:solidFill>
              </a:rPr>
              <a:t>Foto</a:t>
            </a:r>
            <a:r>
              <a:rPr lang="en-GB" sz="1067" dirty="0">
                <a:solidFill>
                  <a:schemeClr val="bg1"/>
                </a:solidFill>
              </a:rPr>
              <a:t>: Anders G. Hagen, NIVA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6288022" y="5696817"/>
            <a:ext cx="307234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dirty="0" err="1">
                <a:solidFill>
                  <a:schemeClr val="bg1"/>
                </a:solidFill>
              </a:rPr>
              <a:t>Foto</a:t>
            </a:r>
            <a:r>
              <a:rPr lang="en-GB" sz="1067" dirty="0">
                <a:solidFill>
                  <a:schemeClr val="bg1"/>
                </a:solidFill>
              </a:rPr>
              <a:t>: Anders G. Hagen, NIVA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335360" y="5235151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Fiskesperra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Driva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6288022" y="5235152"/>
            <a:ext cx="393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Doseringsstasjon</a:t>
            </a:r>
            <a:r>
              <a:rPr lang="en-GB" sz="2400" dirty="0">
                <a:solidFill>
                  <a:schemeClr val="bg1"/>
                </a:solidFill>
              </a:rPr>
              <a:t> for </a:t>
            </a:r>
            <a:r>
              <a:rPr lang="en-GB" sz="2400" dirty="0" err="1">
                <a:solidFill>
                  <a:schemeClr val="bg1"/>
                </a:solidFill>
              </a:rPr>
              <a:t>klor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357" y="5649164"/>
            <a:ext cx="799202" cy="35185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960" y="5649164"/>
            <a:ext cx="799202" cy="3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Rotenon må også brukes under klorbehandling av vassdrag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2358397"/>
            <a:ext cx="5384800" cy="3589867"/>
          </a:xfr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8E0CD-99CD-4355-8787-0C1F02DE7092}" type="slidenum">
              <a:rPr lang="nn-NO" altLang="nb-NO" smtClean="0"/>
              <a:pPr/>
              <a:t>11</a:t>
            </a:fld>
            <a:endParaRPr lang="nn-NO" altLang="nb-NO"/>
          </a:p>
        </p:txBody>
      </p:sp>
      <p:pic>
        <p:nvPicPr>
          <p:cNvPr id="6" name="Plassholder for innhold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5"/>
          <a:stretch/>
        </p:blipFill>
        <p:spPr>
          <a:xfrm>
            <a:off x="5682303" y="2372883"/>
            <a:ext cx="6471272" cy="3589867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335360" y="5637246"/>
            <a:ext cx="307234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dirty="0" err="1">
                <a:solidFill>
                  <a:schemeClr val="bg1"/>
                </a:solidFill>
              </a:rPr>
              <a:t>Foto</a:t>
            </a:r>
            <a:r>
              <a:rPr lang="en-GB" sz="1067" dirty="0">
                <a:solidFill>
                  <a:schemeClr val="bg1"/>
                </a:solidFill>
              </a:rPr>
              <a:t>: Dag Karlsen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B4BD898-7BD8-EF8A-9A9D-36591BAD8855}"/>
              </a:ext>
            </a:extLst>
          </p:cNvPr>
          <p:cNvSpPr txBox="1"/>
          <p:nvPr/>
        </p:nvSpPr>
        <p:spPr>
          <a:xfrm>
            <a:off x="5720161" y="5637237"/>
            <a:ext cx="502664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67" dirty="0">
                <a:solidFill>
                  <a:schemeClr val="bg1"/>
                </a:solidFill>
              </a:rPr>
              <a:t>Foto: Helge Bardal, Veterinærinstituttet</a:t>
            </a:r>
          </a:p>
        </p:txBody>
      </p:sp>
    </p:spTree>
    <p:extLst>
      <p:ext uri="{BB962C8B-B14F-4D97-AF65-F5344CB8AC3E}">
        <p14:creationId xmlns:p14="http://schemas.microsoft.com/office/powerpoint/2010/main" val="52296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3904F8-7C18-299E-D6B6-BF739AF3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Drivaregionen</a:t>
            </a:r>
            <a:r>
              <a:rPr lang="nb-NO" dirty="0"/>
              <a:t> i friskmeldingsprogrammet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7C60A9-AD77-3D6A-A78A-1511E7E35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" y="2035740"/>
            <a:ext cx="7643813" cy="4033022"/>
          </a:xfrm>
        </p:spPr>
        <p:txBody>
          <a:bodyPr/>
          <a:lstStyle/>
          <a:p>
            <a:r>
              <a:rPr lang="nb-NO" dirty="0"/>
              <a:t>Første år i friskmeldingsprogrammet gjennomført i 2025</a:t>
            </a:r>
          </a:p>
          <a:p>
            <a:r>
              <a:rPr lang="nb-NO" dirty="0"/>
              <a:t>Ingen funn av </a:t>
            </a:r>
            <a:r>
              <a:rPr lang="nb-NO" i="1" dirty="0"/>
              <a:t>G. salaris</a:t>
            </a:r>
            <a:r>
              <a:rPr lang="nb-NO" dirty="0"/>
              <a:t> i Driva, </a:t>
            </a:r>
            <a:r>
              <a:rPr lang="nb-NO" dirty="0" err="1"/>
              <a:t>Litldalselva</a:t>
            </a:r>
            <a:r>
              <a:rPr lang="nb-NO" dirty="0"/>
              <a:t>, </a:t>
            </a:r>
            <a:r>
              <a:rPr lang="nb-NO" dirty="0" err="1"/>
              <a:t>Usma</a:t>
            </a:r>
            <a:r>
              <a:rPr lang="nb-NO" dirty="0"/>
              <a:t>, Batnfjordselva, eller Gylelva</a:t>
            </a:r>
          </a:p>
          <a:p>
            <a:r>
              <a:rPr lang="nb-NO" dirty="0"/>
              <a:t>Endelig tidspunkt for friskmelding ikke fastsatt enda, er til vurdering hos VI og MT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7417AA-01BF-CEEF-C4B9-288ECBAA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12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9410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8970" y="419903"/>
            <a:ext cx="4828673" cy="1173480"/>
          </a:xfrm>
        </p:spPr>
        <p:txBody>
          <a:bodyPr/>
          <a:lstStyle/>
          <a:p>
            <a:r>
              <a:rPr lang="en-GB" dirty="0" err="1"/>
              <a:t>Drammensregionen</a:t>
            </a:r>
            <a:r>
              <a:rPr lang="en-GB" dirty="0"/>
              <a:t>, </a:t>
            </a:r>
            <a:r>
              <a:rPr lang="en-GB" dirty="0" err="1"/>
              <a:t>smittede</a:t>
            </a:r>
            <a:r>
              <a:rPr lang="en-GB" dirty="0"/>
              <a:t> </a:t>
            </a:r>
            <a:r>
              <a:rPr lang="en-GB" dirty="0" err="1"/>
              <a:t>elver</a:t>
            </a:r>
            <a:endParaRPr lang="en-GB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13</a:t>
            </a:fld>
            <a:endParaRPr lang="nb-NO" noProof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 err="1"/>
              <a:t>Drammenselva</a:t>
            </a:r>
            <a:r>
              <a:rPr lang="en-GB" dirty="0"/>
              <a:t> (1987)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err="1"/>
              <a:t>Liervassdraget</a:t>
            </a:r>
            <a:r>
              <a:rPr lang="en-GB" dirty="0"/>
              <a:t> (1987)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 err="1"/>
              <a:t>Sandevassdraget</a:t>
            </a:r>
            <a:r>
              <a:rPr lang="en-GB" dirty="0"/>
              <a:t> (2003)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 err="1"/>
              <a:t>Selvikelva</a:t>
            </a:r>
            <a:r>
              <a:rPr lang="en-GB" dirty="0"/>
              <a:t> (2019)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 err="1"/>
              <a:t>Ebbestadelva</a:t>
            </a:r>
            <a:r>
              <a:rPr lang="en-GB" dirty="0"/>
              <a:t> (2023) 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 err="1"/>
              <a:t>Bergerelva</a:t>
            </a:r>
            <a:r>
              <a:rPr lang="en-GB" dirty="0"/>
              <a:t> (2024)</a:t>
            </a:r>
          </a:p>
        </p:txBody>
      </p:sp>
      <p:pic>
        <p:nvPicPr>
          <p:cNvPr id="13" name="Plassholder for innho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13" y="39109"/>
            <a:ext cx="4820651" cy="681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1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vrundet rektangel 2"/>
          <p:cNvSpPr/>
          <p:nvPr/>
        </p:nvSpPr>
        <p:spPr>
          <a:xfrm>
            <a:off x="1205163" y="4077273"/>
            <a:ext cx="1840240" cy="1168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Bekjempelse Sande- og </a:t>
            </a:r>
            <a:r>
              <a:rPr lang="nb-NO" dirty="0" err="1"/>
              <a:t>Selvikelva</a:t>
            </a:r>
            <a:r>
              <a:rPr lang="nb-NO" dirty="0"/>
              <a:t>. Klortesting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70021" y="365125"/>
            <a:ext cx="11301663" cy="1325563"/>
          </a:xfrm>
        </p:spPr>
        <p:txBody>
          <a:bodyPr/>
          <a:lstStyle/>
          <a:p>
            <a:r>
              <a:rPr lang="nb-NO" sz="4800" dirty="0"/>
              <a:t>Plan gyrobekjempelse Drammensregionen</a:t>
            </a:r>
          </a:p>
        </p:txBody>
      </p:sp>
      <p:grpSp>
        <p:nvGrpSpPr>
          <p:cNvPr id="34" name="Gruppe 33"/>
          <p:cNvGrpSpPr/>
          <p:nvPr/>
        </p:nvGrpSpPr>
        <p:grpSpPr>
          <a:xfrm>
            <a:off x="1174459" y="2363751"/>
            <a:ext cx="8930077" cy="1182848"/>
            <a:chOff x="578844" y="2457974"/>
            <a:chExt cx="8539990" cy="118284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11" name="Gruppe 10"/>
            <p:cNvGrpSpPr/>
            <p:nvPr/>
          </p:nvGrpSpPr>
          <p:grpSpPr>
            <a:xfrm>
              <a:off x="578844" y="2457974"/>
              <a:ext cx="8539990" cy="1182848"/>
              <a:chOff x="540840" y="2457974"/>
              <a:chExt cx="2583809" cy="1182848"/>
            </a:xfrm>
            <a:grpFill/>
          </p:grpSpPr>
          <p:sp>
            <p:nvSpPr>
              <p:cNvPr id="4" name="Pil høyre 3"/>
              <p:cNvSpPr/>
              <p:nvPr/>
            </p:nvSpPr>
            <p:spPr>
              <a:xfrm>
                <a:off x="540840" y="2457974"/>
                <a:ext cx="2583809" cy="1182848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" name="TekstSylinder 8"/>
              <p:cNvSpPr txBox="1"/>
              <p:nvPr/>
            </p:nvSpPr>
            <p:spPr>
              <a:xfrm>
                <a:off x="708401" y="2864732"/>
                <a:ext cx="21509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nb-NO" dirty="0"/>
                  <a:t>2025</a:t>
                </a:r>
              </a:p>
            </p:txBody>
          </p:sp>
        </p:grpSp>
        <p:sp>
          <p:nvSpPr>
            <p:cNvPr id="31" name="TekstSylinder 30"/>
            <p:cNvSpPr txBox="1"/>
            <p:nvPr/>
          </p:nvSpPr>
          <p:spPr>
            <a:xfrm>
              <a:off x="2967231" y="2864732"/>
              <a:ext cx="8778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2026</a:t>
              </a:r>
            </a:p>
          </p:txBody>
        </p:sp>
        <p:sp>
          <p:nvSpPr>
            <p:cNvPr id="32" name="TekstSylinder 31"/>
            <p:cNvSpPr txBox="1"/>
            <p:nvPr/>
          </p:nvSpPr>
          <p:spPr>
            <a:xfrm>
              <a:off x="6890357" y="2864732"/>
              <a:ext cx="8778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2028</a:t>
              </a:r>
            </a:p>
          </p:txBody>
        </p:sp>
        <p:sp>
          <p:nvSpPr>
            <p:cNvPr id="33" name="TekstSylinder 32"/>
            <p:cNvSpPr txBox="1"/>
            <p:nvPr/>
          </p:nvSpPr>
          <p:spPr>
            <a:xfrm>
              <a:off x="4997740" y="2864732"/>
              <a:ext cx="8778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2027</a:t>
              </a:r>
            </a:p>
          </p:txBody>
        </p:sp>
      </p:grpSp>
      <p:cxnSp>
        <p:nvCxnSpPr>
          <p:cNvPr id="36" name="Rett linje 35"/>
          <p:cNvCxnSpPr/>
          <p:nvPr/>
        </p:nvCxnSpPr>
        <p:spPr>
          <a:xfrm>
            <a:off x="3087149" y="2659310"/>
            <a:ext cx="8302" cy="595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Rett linje 37"/>
          <p:cNvCxnSpPr/>
          <p:nvPr/>
        </p:nvCxnSpPr>
        <p:spPr>
          <a:xfrm>
            <a:off x="5102148" y="2659310"/>
            <a:ext cx="8302" cy="595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Rett linje 38"/>
          <p:cNvCxnSpPr/>
          <p:nvPr/>
        </p:nvCxnSpPr>
        <p:spPr>
          <a:xfrm>
            <a:off x="7331362" y="2659310"/>
            <a:ext cx="8302" cy="595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Rett pilkobling 50"/>
          <p:cNvCxnSpPr/>
          <p:nvPr/>
        </p:nvCxnSpPr>
        <p:spPr>
          <a:xfrm>
            <a:off x="2032752" y="3363985"/>
            <a:ext cx="0" cy="637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tt pilkobling 51"/>
          <p:cNvCxnSpPr/>
          <p:nvPr/>
        </p:nvCxnSpPr>
        <p:spPr>
          <a:xfrm>
            <a:off x="4062228" y="3363985"/>
            <a:ext cx="0" cy="637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pilkobling 52"/>
          <p:cNvCxnSpPr/>
          <p:nvPr/>
        </p:nvCxnSpPr>
        <p:spPr>
          <a:xfrm>
            <a:off x="6164330" y="3363985"/>
            <a:ext cx="0" cy="637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tt pilkobling 53"/>
          <p:cNvCxnSpPr/>
          <p:nvPr/>
        </p:nvCxnSpPr>
        <p:spPr>
          <a:xfrm>
            <a:off x="8233239" y="3331827"/>
            <a:ext cx="0" cy="637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vrundet rektangel 34"/>
          <p:cNvSpPr/>
          <p:nvPr/>
        </p:nvSpPr>
        <p:spPr>
          <a:xfrm>
            <a:off x="3210794" y="4077273"/>
            <a:ext cx="1840240" cy="1168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Bekjempelse Sande- og </a:t>
            </a:r>
            <a:r>
              <a:rPr lang="nb-NO" dirty="0" err="1"/>
              <a:t>Selvikelva</a:t>
            </a:r>
            <a:r>
              <a:rPr lang="nb-NO" dirty="0"/>
              <a:t>. Klortesting</a:t>
            </a:r>
          </a:p>
        </p:txBody>
      </p:sp>
      <p:sp>
        <p:nvSpPr>
          <p:cNvPr id="37" name="Avrundet rektangel 36"/>
          <p:cNvSpPr/>
          <p:nvPr/>
        </p:nvSpPr>
        <p:spPr>
          <a:xfrm>
            <a:off x="5244210" y="4077273"/>
            <a:ext cx="1840240" cy="1168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Bekjempelse Drammenselva og Lierelva</a:t>
            </a:r>
          </a:p>
        </p:txBody>
      </p:sp>
      <p:sp>
        <p:nvSpPr>
          <p:cNvPr id="41" name="Avrundet rektangel 40"/>
          <p:cNvSpPr/>
          <p:nvPr/>
        </p:nvSpPr>
        <p:spPr>
          <a:xfrm>
            <a:off x="7313119" y="4092119"/>
            <a:ext cx="1840240" cy="116896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Bekjempelse Drammenselva og Lierelva</a:t>
            </a:r>
          </a:p>
        </p:txBody>
      </p:sp>
      <p:sp>
        <p:nvSpPr>
          <p:cNvPr id="21" name="Avrundet rektangel 20"/>
          <p:cNvSpPr/>
          <p:nvPr/>
        </p:nvSpPr>
        <p:spPr>
          <a:xfrm>
            <a:off x="1205163" y="4092118"/>
            <a:ext cx="1840240" cy="116896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Bekjempelse Sande- og </a:t>
            </a:r>
            <a:r>
              <a:rPr lang="nb-NO" dirty="0" err="1"/>
              <a:t>Selvikelva</a:t>
            </a:r>
            <a:r>
              <a:rPr lang="nb-NO" dirty="0"/>
              <a:t>. Klortesting</a:t>
            </a:r>
          </a:p>
        </p:txBody>
      </p:sp>
      <p:sp>
        <p:nvSpPr>
          <p:cNvPr id="22" name="Avrundet rektangel 21"/>
          <p:cNvSpPr/>
          <p:nvPr/>
        </p:nvSpPr>
        <p:spPr>
          <a:xfrm>
            <a:off x="3210794" y="4092118"/>
            <a:ext cx="1840240" cy="116896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Bekjempelse Sande- og </a:t>
            </a:r>
            <a:r>
              <a:rPr lang="nb-NO" dirty="0" err="1"/>
              <a:t>Selvikelva</a:t>
            </a:r>
            <a:r>
              <a:rPr lang="nb-NO" dirty="0"/>
              <a:t>. Klortesting</a:t>
            </a:r>
          </a:p>
        </p:txBody>
      </p:sp>
      <p:sp>
        <p:nvSpPr>
          <p:cNvPr id="23" name="Avrundet rektangel 22"/>
          <p:cNvSpPr/>
          <p:nvPr/>
        </p:nvSpPr>
        <p:spPr>
          <a:xfrm>
            <a:off x="5244210" y="4092118"/>
            <a:ext cx="1840240" cy="116896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Bekjempelse Drammenselva og Lierelva</a:t>
            </a:r>
          </a:p>
        </p:txBody>
      </p:sp>
    </p:spTree>
    <p:extLst>
      <p:ext uri="{BB962C8B-B14F-4D97-AF65-F5344CB8AC3E}">
        <p14:creationId xmlns:p14="http://schemas.microsoft.com/office/powerpoint/2010/main" val="147642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15</a:t>
            </a:fld>
            <a:endParaRPr lang="nb-NO" noProof="0"/>
          </a:p>
        </p:txBody>
      </p:sp>
      <p:pic>
        <p:nvPicPr>
          <p:cNvPr id="7" name="Plassholder for innho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5" y="0"/>
            <a:ext cx="9684053" cy="68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5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Gyrobekjempelse med rotenon i Sandesonen 2024-2026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2209802"/>
            <a:ext cx="9977120" cy="4145641"/>
          </a:xfrm>
        </p:spPr>
        <p:txBody>
          <a:bodyPr/>
          <a:lstStyle/>
          <a:p>
            <a:pPr lvl="0"/>
            <a:r>
              <a:rPr lang="nb-NO" sz="2800" dirty="0" smtClean="0"/>
              <a:t>2024: Smittebegrensende </a:t>
            </a:r>
            <a:r>
              <a:rPr lang="nb-NO" sz="2800" dirty="0"/>
              <a:t>behandling av Berger- og Ebbestad-elva </a:t>
            </a:r>
          </a:p>
          <a:p>
            <a:pPr lvl="0"/>
            <a:r>
              <a:rPr lang="nb-NO" sz="2800" dirty="0" smtClean="0"/>
              <a:t>2025: 1</a:t>
            </a:r>
            <a:r>
              <a:rPr lang="nb-NO" sz="2800" dirty="0"/>
              <a:t>. </a:t>
            </a:r>
            <a:r>
              <a:rPr lang="nb-NO" sz="2800" dirty="0" smtClean="0"/>
              <a:t>år med fullskala bekjempelse </a:t>
            </a:r>
            <a:r>
              <a:rPr lang="nb-NO" sz="2800" dirty="0"/>
              <a:t>i </a:t>
            </a:r>
            <a:r>
              <a:rPr lang="nb-NO" sz="2800" dirty="0" smtClean="0"/>
              <a:t>Sandesonen. </a:t>
            </a:r>
            <a:endParaRPr lang="nb-NO" sz="2800" dirty="0"/>
          </a:p>
          <a:p>
            <a:pPr lvl="1"/>
            <a:r>
              <a:rPr lang="nb-NO" sz="2800" dirty="0"/>
              <a:t>50 personer fra 26-30 august</a:t>
            </a:r>
          </a:p>
          <a:p>
            <a:pPr lvl="1"/>
            <a:r>
              <a:rPr lang="nb-NO" sz="2800" dirty="0" smtClean="0"/>
              <a:t>Behandlet bekker og elver fra Framnes </a:t>
            </a:r>
            <a:r>
              <a:rPr lang="nb-NO" sz="2800" dirty="0"/>
              <a:t>til </a:t>
            </a:r>
            <a:r>
              <a:rPr lang="nb-NO" sz="2800" dirty="0" smtClean="0"/>
              <a:t>Svelvik, se kart over.</a:t>
            </a:r>
            <a:endParaRPr lang="nb-NO" sz="2800" dirty="0"/>
          </a:p>
          <a:p>
            <a:pPr lvl="0"/>
            <a:r>
              <a:rPr lang="nb-NO" sz="2800" dirty="0" smtClean="0"/>
              <a:t>2026: 2. bekjempelsesrunde </a:t>
            </a:r>
            <a:r>
              <a:rPr lang="nb-NO" sz="2800" dirty="0"/>
              <a:t>i Sandesonen med noen mindre justeringer fra i </a:t>
            </a:r>
            <a:r>
              <a:rPr lang="nb-NO" sz="2800" dirty="0" smtClean="0"/>
              <a:t>fjor. </a:t>
            </a:r>
            <a:endParaRPr lang="nb-NO" sz="2800" dirty="0"/>
          </a:p>
          <a:p>
            <a:endParaRPr lang="nb-NO" sz="200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EF197-C149-4A70-81FD-CC3F8CBF472B}" type="slidenum">
              <a:rPr lang="nn-NO" altLang="nb-NO" smtClean="0"/>
              <a:pPr/>
              <a:t>16</a:t>
            </a:fld>
            <a:endParaRPr lang="nn-NO" altLang="nb-NO"/>
          </a:p>
        </p:txBody>
      </p:sp>
    </p:spTree>
    <p:extLst>
      <p:ext uri="{BB962C8B-B14F-4D97-AF65-F5344CB8AC3E}">
        <p14:creationId xmlns:p14="http://schemas.microsoft.com/office/powerpoint/2010/main" val="10282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D1BC1B-D22A-32C7-BCED-3F905824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08" y="365125"/>
            <a:ext cx="2870818" cy="1860490"/>
          </a:xfrm>
        </p:spPr>
        <p:txBody>
          <a:bodyPr/>
          <a:lstStyle/>
          <a:p>
            <a:r>
              <a:rPr lang="nb-NO" dirty="0"/>
              <a:t>Klor Drammens-elva 2025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FC4F710-8708-A824-4E08-265F6CB081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10472" y="0"/>
            <a:ext cx="8393037" cy="6728303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65B4AD-CA50-BBA6-C74D-C650523C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17</a:t>
            </a:fld>
            <a:endParaRPr lang="nb-NO" noProof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B2D863A7-28A4-821E-E888-BB092E418CB9}"/>
              </a:ext>
            </a:extLst>
          </p:cNvPr>
          <p:cNvSpPr txBox="1">
            <a:spLocks/>
          </p:cNvSpPr>
          <p:nvPr/>
        </p:nvSpPr>
        <p:spPr>
          <a:xfrm>
            <a:off x="88491" y="1933757"/>
            <a:ext cx="3776143" cy="40916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  <a:p>
            <a:r>
              <a:rPr lang="nb-NO" dirty="0"/>
              <a:t>Test-dosering fra Hellefoss og i Vestfosselva</a:t>
            </a:r>
          </a:p>
          <a:p>
            <a:r>
              <a:rPr lang="nb-NO" dirty="0"/>
              <a:t>Test innblanding og varighet av klor</a:t>
            </a:r>
          </a:p>
          <a:p>
            <a:r>
              <a:rPr lang="nb-NO" dirty="0"/>
              <a:t>Test av tekniske løsninger og logistikk</a:t>
            </a:r>
          </a:p>
          <a:p>
            <a:r>
              <a:rPr lang="nb-NO" dirty="0"/>
              <a:t>Bekreftet teknisk gjennomførbarhet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1A5B919-5E3E-22EE-2CEF-4D2D2CE3D7EA}"/>
              </a:ext>
            </a:extLst>
          </p:cNvPr>
          <p:cNvSpPr txBox="1"/>
          <p:nvPr/>
        </p:nvSpPr>
        <p:spPr>
          <a:xfrm>
            <a:off x="7228936" y="5011947"/>
            <a:ext cx="475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https://www.niva.no/publikasjoner/publikasjon?cristinid=10348033</a:t>
            </a:r>
          </a:p>
        </p:txBody>
      </p:sp>
    </p:spTree>
    <p:extLst>
      <p:ext uri="{BB962C8B-B14F-4D97-AF65-F5344CB8AC3E}">
        <p14:creationId xmlns:p14="http://schemas.microsoft.com/office/powerpoint/2010/main" val="2592781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6FE61-E666-09C0-676A-134A5C345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13E477-FA9D-6C6B-B948-54F975676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08" y="365125"/>
            <a:ext cx="2870818" cy="1860490"/>
          </a:xfrm>
        </p:spPr>
        <p:txBody>
          <a:bodyPr/>
          <a:lstStyle/>
          <a:p>
            <a:r>
              <a:rPr lang="nb-NO" dirty="0"/>
              <a:t>Klor Drammens-elva 2026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E11FDA2-6249-2046-032F-91D1C149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18</a:t>
            </a:fld>
            <a:endParaRPr lang="nb-NO" noProof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68F0D3E-5382-24F2-9B08-463DA20D18D1}"/>
              </a:ext>
            </a:extLst>
          </p:cNvPr>
          <p:cNvSpPr txBox="1">
            <a:spLocks/>
          </p:cNvSpPr>
          <p:nvPr/>
        </p:nvSpPr>
        <p:spPr>
          <a:xfrm>
            <a:off x="88491" y="2365685"/>
            <a:ext cx="3776143" cy="40916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Fullskala klor-test</a:t>
            </a:r>
          </a:p>
          <a:p>
            <a:r>
              <a:rPr lang="nb-NO" dirty="0"/>
              <a:t>To-delt gjennomføring</a:t>
            </a:r>
          </a:p>
          <a:p>
            <a:r>
              <a:rPr lang="nb-NO" dirty="0"/>
              <a:t>Aktivitet 17. aug. – 11. okt.</a:t>
            </a:r>
          </a:p>
          <a:p>
            <a:pPr marL="0" indent="0">
              <a:buNone/>
            </a:pPr>
            <a:r>
              <a:rPr lang="nb-NO" dirty="0"/>
              <a:t>Dosering </a:t>
            </a:r>
            <a:r>
              <a:rPr lang="nb-NO" dirty="0" err="1"/>
              <a:t>Embretsfoss</a:t>
            </a:r>
            <a:r>
              <a:rPr lang="nb-NO" dirty="0"/>
              <a:t> – Hellefoss månedsskiftet aug.-sept.</a:t>
            </a:r>
          </a:p>
          <a:p>
            <a:pPr marL="0" indent="0">
              <a:buNone/>
            </a:pPr>
            <a:r>
              <a:rPr lang="nb-NO" dirty="0"/>
              <a:t>Dosering Hellefoss – munning månedsskiftet sept.-okt.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36D8DF7-35F0-7367-4F1D-DF78379FF372}"/>
              </a:ext>
            </a:extLst>
          </p:cNvPr>
          <p:cNvSpPr txBox="1"/>
          <p:nvPr/>
        </p:nvSpPr>
        <p:spPr>
          <a:xfrm>
            <a:off x="7228936" y="5011947"/>
            <a:ext cx="475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https://www.niva.no/publikasjoner/publikasjon?cristinid=10348033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4535157-0FE1-21CC-C3E7-044A4028B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13" y="99548"/>
            <a:ext cx="8030696" cy="6658904"/>
          </a:xfrm>
          <a:prstGeom prst="rect">
            <a:avLst/>
          </a:prstGeom>
        </p:spPr>
      </p:pic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640A32E0-4338-B7D2-602B-B34BAB1DE6C6}"/>
              </a:ext>
            </a:extLst>
          </p:cNvPr>
          <p:cNvCxnSpPr/>
          <p:nvPr/>
        </p:nvCxnSpPr>
        <p:spPr>
          <a:xfrm flipH="1">
            <a:off x="6096000" y="932688"/>
            <a:ext cx="231648" cy="291693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63AF323D-0DAB-784E-515C-B730E013345E}"/>
              </a:ext>
            </a:extLst>
          </p:cNvPr>
          <p:cNvCxnSpPr>
            <a:cxnSpLocks/>
          </p:cNvCxnSpPr>
          <p:nvPr/>
        </p:nvCxnSpPr>
        <p:spPr>
          <a:xfrm>
            <a:off x="5980176" y="3911773"/>
            <a:ext cx="4352544" cy="142333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FA9F2ED-F76E-E88F-0CAC-53B866BE380F}"/>
              </a:ext>
            </a:extLst>
          </p:cNvPr>
          <p:cNvSpPr txBox="1"/>
          <p:nvPr/>
        </p:nvSpPr>
        <p:spPr>
          <a:xfrm>
            <a:off x="6327648" y="1933757"/>
            <a:ext cx="214823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August/september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697E496B-DE0E-0CD1-60EF-17BA7E83305C}"/>
              </a:ext>
            </a:extLst>
          </p:cNvPr>
          <p:cNvSpPr txBox="1"/>
          <p:nvPr/>
        </p:nvSpPr>
        <p:spPr>
          <a:xfrm>
            <a:off x="7605675" y="4042165"/>
            <a:ext cx="249844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September/oktober</a:t>
            </a:r>
          </a:p>
        </p:txBody>
      </p:sp>
    </p:spTree>
    <p:extLst>
      <p:ext uri="{BB962C8B-B14F-4D97-AF65-F5344CB8AC3E}">
        <p14:creationId xmlns:p14="http://schemas.microsoft.com/office/powerpoint/2010/main" val="4155234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9" y="1732106"/>
            <a:ext cx="4530355" cy="254807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-3213" r="748" b="3213"/>
          <a:stretch/>
        </p:blipFill>
        <p:spPr>
          <a:xfrm rot="5400000">
            <a:off x="-613300" y="2819400"/>
            <a:ext cx="5169408" cy="290779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5696" y="365125"/>
            <a:ext cx="10844466" cy="1055921"/>
          </a:xfrm>
        </p:spPr>
        <p:txBody>
          <a:bodyPr/>
          <a:lstStyle/>
          <a:p>
            <a:r>
              <a:rPr lang="nb-NO" sz="4800" dirty="0">
                <a:solidFill>
                  <a:schemeClr val="tx2"/>
                </a:solidFill>
              </a:rPr>
              <a:t>Bevaring, levende genbank, </a:t>
            </a:r>
            <a:br>
              <a:rPr lang="nb-NO" sz="4800" dirty="0">
                <a:solidFill>
                  <a:schemeClr val="tx2"/>
                </a:solidFill>
              </a:rPr>
            </a:br>
            <a:r>
              <a:rPr lang="nb-NO" sz="4800" dirty="0">
                <a:solidFill>
                  <a:schemeClr val="tx2"/>
                </a:solidFill>
              </a:rPr>
              <a:t>re-etablering fiskebestander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19</a:t>
            </a:fld>
            <a:endParaRPr lang="nb-NO" noProof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896"/>
          <a:stretch/>
        </p:blipFill>
        <p:spPr>
          <a:xfrm>
            <a:off x="3510269" y="4403322"/>
            <a:ext cx="4530355" cy="265743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 t="2080"/>
          <a:stretch/>
        </p:blipFill>
        <p:spPr>
          <a:xfrm>
            <a:off x="8220733" y="1732105"/>
            <a:ext cx="3168541" cy="254807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6" t="2797" r="10272" b="-1"/>
          <a:stretch/>
        </p:blipFill>
        <p:spPr>
          <a:xfrm>
            <a:off x="8220733" y="4403322"/>
            <a:ext cx="3212555" cy="272395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B4BD898-7BD8-EF8A-9A9D-36591BAD8855}"/>
              </a:ext>
            </a:extLst>
          </p:cNvPr>
          <p:cNvSpPr txBox="1"/>
          <p:nvPr/>
        </p:nvSpPr>
        <p:spPr>
          <a:xfrm>
            <a:off x="517508" y="6457903"/>
            <a:ext cx="5205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Foto: Veterinærinstituttet</a:t>
            </a:r>
          </a:p>
        </p:txBody>
      </p:sp>
    </p:spTree>
    <p:extLst>
      <p:ext uri="{BB962C8B-B14F-4D97-AF65-F5344CB8AC3E}">
        <p14:creationId xmlns:p14="http://schemas.microsoft.com/office/powerpoint/2010/main" val="285646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Gyrodactylus salaris</a:t>
            </a:r>
            <a:r>
              <a:rPr lang="en-GB" dirty="0"/>
              <a:t> –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parasitt</a:t>
            </a:r>
            <a:r>
              <a:rPr lang="en-GB" dirty="0"/>
              <a:t> (</a:t>
            </a:r>
            <a:r>
              <a:rPr lang="en-GB" dirty="0" err="1"/>
              <a:t>haptormark</a:t>
            </a:r>
            <a:r>
              <a:rPr lang="en-GB" dirty="0"/>
              <a:t>)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laksefisk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dirty="0"/>
              <a:t>Gyrodactylus</a:t>
            </a:r>
            <a:r>
              <a:rPr lang="nb-NO" dirty="0"/>
              <a:t> ses som “</a:t>
            </a:r>
            <a:r>
              <a:rPr lang="nb-NO" dirty="0" err="1"/>
              <a:t>riskorn</a:t>
            </a:r>
            <a:r>
              <a:rPr lang="nb-NO" dirty="0"/>
              <a:t>” ved øyet på spritfiksert laksunge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Gyroinfisert levende laksunge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2</a:t>
            </a:fld>
            <a:endParaRPr lang="nb-NO" noProof="0"/>
          </a:p>
        </p:txBody>
      </p:sp>
      <p:pic>
        <p:nvPicPr>
          <p:cNvPr id="8" name="Plassholder for bilde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3303" t="10691" b="10691"/>
          <a:stretch/>
        </p:blipFill>
        <p:spPr>
          <a:xfrm>
            <a:off x="623888" y="2546803"/>
            <a:ext cx="5218113" cy="3357562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3"/>
          <a:srcRect l="21830" t="10018" r="9212" b="1934"/>
          <a:stretch/>
        </p:blipFill>
        <p:spPr>
          <a:xfrm rot="16200000">
            <a:off x="7259249" y="1390052"/>
            <a:ext cx="3357384" cy="567088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B4BD898-7BD8-EF8A-9A9D-36591BAD8855}"/>
              </a:ext>
            </a:extLst>
          </p:cNvPr>
          <p:cNvSpPr txBox="1"/>
          <p:nvPr/>
        </p:nvSpPr>
        <p:spPr>
          <a:xfrm>
            <a:off x="623887" y="5614417"/>
            <a:ext cx="2863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Foto: Tora Bardal, NTNU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B4BD898-7BD8-EF8A-9A9D-36591BAD8855}"/>
              </a:ext>
            </a:extLst>
          </p:cNvPr>
          <p:cNvSpPr txBox="1"/>
          <p:nvPr/>
        </p:nvSpPr>
        <p:spPr>
          <a:xfrm>
            <a:off x="6183407" y="5619361"/>
            <a:ext cx="3193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Foto: Helge Bardal, Veterinærinstituttet </a:t>
            </a:r>
          </a:p>
        </p:txBody>
      </p:sp>
    </p:spTree>
    <p:extLst>
      <p:ext uri="{BB962C8B-B14F-4D97-AF65-F5344CB8AC3E}">
        <p14:creationId xmlns:p14="http://schemas.microsoft.com/office/powerpoint/2010/main" val="1353619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Bevaring og reetablering av laks og ørret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>
          <a:xfrm>
            <a:off x="623887" y="1788160"/>
            <a:ext cx="8530273" cy="4304665"/>
          </a:xfrm>
        </p:spPr>
        <p:txBody>
          <a:bodyPr/>
          <a:lstStyle/>
          <a:p>
            <a:pPr lvl="0"/>
            <a:r>
              <a:rPr lang="nb-NO" sz="1800" dirty="0"/>
              <a:t>I genbanken er det laks fra </a:t>
            </a:r>
            <a:r>
              <a:rPr lang="nb-NO" sz="1800" dirty="0" err="1"/>
              <a:t>Drammenselva</a:t>
            </a:r>
            <a:r>
              <a:rPr lang="nb-NO" sz="1800" dirty="0"/>
              <a:t>, ikke sjøørret da det er planlagt å bruke klor her</a:t>
            </a:r>
          </a:p>
          <a:p>
            <a:pPr lvl="0"/>
            <a:r>
              <a:rPr lang="nb-NO" sz="1800" dirty="0"/>
              <a:t>I Lier-, Sande- og </a:t>
            </a:r>
            <a:r>
              <a:rPr lang="nb-NO" sz="1800" dirty="0" err="1"/>
              <a:t>Selvikelva</a:t>
            </a:r>
            <a:r>
              <a:rPr lang="nb-NO" sz="1800" dirty="0"/>
              <a:t> der </a:t>
            </a:r>
            <a:r>
              <a:rPr lang="nb-NO" sz="1800" dirty="0" smtClean="0"/>
              <a:t>det </a:t>
            </a:r>
            <a:r>
              <a:rPr lang="nb-NO" sz="1800" dirty="0"/>
              <a:t>brukes </a:t>
            </a:r>
            <a:r>
              <a:rPr lang="nb-NO" sz="1800" dirty="0" smtClean="0"/>
              <a:t>rotenon i bekjempelsen </a:t>
            </a:r>
            <a:r>
              <a:rPr lang="nb-NO" sz="1800" dirty="0"/>
              <a:t>er både laks og ørret satt i genbank. I tillegg er det utført </a:t>
            </a:r>
            <a:r>
              <a:rPr lang="nb-NO" sz="1800" dirty="0" err="1"/>
              <a:t>bevaringtiltak</a:t>
            </a:r>
            <a:r>
              <a:rPr lang="nb-NO" sz="1800" dirty="0"/>
              <a:t> der sjøørret fra vassdragene er satt i bevaring på land under behandlingen.</a:t>
            </a:r>
          </a:p>
          <a:p>
            <a:pPr lvl="0"/>
            <a:r>
              <a:rPr lang="nb-NO" sz="1800" dirty="0"/>
              <a:t>I </a:t>
            </a:r>
            <a:r>
              <a:rPr lang="nb-NO" sz="1800" dirty="0" smtClean="0"/>
              <a:t>2026 </a:t>
            </a:r>
            <a:r>
              <a:rPr lang="nb-NO" sz="1800" dirty="0"/>
              <a:t>legges det inn ørretrogn på HÅK-anlegget for produksjon av ettårig settefisk for utsett i Sande- og </a:t>
            </a:r>
            <a:r>
              <a:rPr lang="nb-NO" sz="1800" dirty="0" err="1"/>
              <a:t>Selvikelva</a:t>
            </a:r>
            <a:r>
              <a:rPr lang="nb-NO" sz="1800" dirty="0"/>
              <a:t> i 2027. Utsett av laks i Sande og Selvik starter i 2028 etter første års behandling i Drammen og </a:t>
            </a:r>
            <a:r>
              <a:rPr lang="nb-NO" sz="1800" dirty="0" smtClean="0"/>
              <a:t>Lier</a:t>
            </a:r>
            <a:endParaRPr lang="nb-NO" sz="1800" dirty="0"/>
          </a:p>
          <a:p>
            <a:pPr lvl="0"/>
            <a:r>
              <a:rPr lang="nb-NO" sz="1800" dirty="0"/>
              <a:t>Utsett på anadrom del i Drammen og Lierelva starter i 2029 etter siste års behandling. I tillegg er det planer om bevaringstiltak for ørret i Lierelva.</a:t>
            </a:r>
          </a:p>
          <a:p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20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89580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94A32E-299B-696B-DA1F-A5AE480F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Videre informasjon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3A9EA48-BDA6-6FA9-FB1B-CE7A8047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21</a:t>
            </a:fld>
            <a:endParaRPr lang="nb-NO" noProof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C13850E-098A-539A-DDA4-0A1D873EE71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07704" y="1690688"/>
            <a:ext cx="3548691" cy="441220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FAB8D42-09CC-1263-2DBA-4B5E3685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62" y="1690688"/>
            <a:ext cx="6596266" cy="421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FD0C5-3BB2-6F54-16F4-0FFE2D37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pPr/>
              <a:t>22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3792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i="1" dirty="0" err="1"/>
              <a:t>Gyrodactylus</a:t>
            </a:r>
            <a:r>
              <a:rPr lang="nb-NO" i="1" dirty="0"/>
              <a:t> </a:t>
            </a:r>
            <a:r>
              <a:rPr lang="nb-NO" i="1" dirty="0" err="1"/>
              <a:t>salaris</a:t>
            </a:r>
            <a:r>
              <a:rPr lang="nb-NO" i="1" dirty="0"/>
              <a:t> - </a:t>
            </a:r>
            <a:r>
              <a:rPr lang="nb-NO" sz="2800" i="1" dirty="0"/>
              <a:t>Utbredelse og effekt på laks</a:t>
            </a:r>
            <a:endParaRPr lang="en-GB" sz="280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Opprinnelse Østersjøen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86 % (50 – 96 %) nedgang i tetthet av laksunger i elva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3</a:t>
            </a:fld>
            <a:endParaRPr lang="nb-NO" noProof="0"/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t="-2549" r="18857" b="31608"/>
          <a:stretch/>
        </p:blipFill>
        <p:spPr>
          <a:xfrm>
            <a:off x="970547" y="2692274"/>
            <a:ext cx="3938337" cy="3356556"/>
          </a:xfrm>
          <a:prstGeom prst="rect">
            <a:avLst/>
          </a:prstGeom>
        </p:spPr>
      </p:pic>
      <p:pic>
        <p:nvPicPr>
          <p:cNvPr id="12" name="Plassholder for innho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976" y="2691446"/>
            <a:ext cx="4392050" cy="33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9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800" dirty="0">
                <a:solidFill>
                  <a:schemeClr val="tx2"/>
                </a:solidFill>
              </a:rPr>
              <a:t>Påvirkningsfaktorer og bestandstrusler</a:t>
            </a:r>
          </a:p>
        </p:txBody>
      </p:sp>
      <p:pic>
        <p:nvPicPr>
          <p:cNvPr id="21" name="Plassholder for innhold 2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88" y="1543481"/>
            <a:ext cx="5149953" cy="4649757"/>
          </a:xfr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4</a:t>
            </a:fld>
            <a:endParaRPr lang="nb-NO" noProof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623888" y="365125"/>
            <a:ext cx="107315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11" name="Plassholder for tekst 2"/>
          <p:cNvSpPr txBox="1">
            <a:spLocks/>
          </p:cNvSpPr>
          <p:nvPr/>
        </p:nvSpPr>
        <p:spPr>
          <a:xfrm>
            <a:off x="610907" y="1979314"/>
            <a:ext cx="4967513" cy="475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12" name="Plassholder for tekst 3"/>
          <p:cNvSpPr txBox="1">
            <a:spLocks/>
          </p:cNvSpPr>
          <p:nvPr/>
        </p:nvSpPr>
        <p:spPr>
          <a:xfrm>
            <a:off x="6172200" y="1953259"/>
            <a:ext cx="4967513" cy="475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13" name="Plassholder for lysbildenummer 4"/>
          <p:cNvSpPr txBox="1">
            <a:spLocks/>
          </p:cNvSpPr>
          <p:nvPr/>
        </p:nvSpPr>
        <p:spPr>
          <a:xfrm>
            <a:off x="11298464" y="6355443"/>
            <a:ext cx="269649" cy="1959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NO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DD0C22-FCE9-484A-B82E-2CB19A4CBF95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18" name="TekstSylinder 17"/>
          <p:cNvSpPr txBox="1"/>
          <p:nvPr/>
        </p:nvSpPr>
        <p:spPr>
          <a:xfrm>
            <a:off x="4510707" y="3196833"/>
            <a:ext cx="548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19" name="Tittel 1"/>
          <p:cNvSpPr txBox="1">
            <a:spLocks/>
          </p:cNvSpPr>
          <p:nvPr/>
        </p:nvSpPr>
        <p:spPr>
          <a:xfrm>
            <a:off x="623888" y="1077256"/>
            <a:ext cx="107315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nb-NO" sz="2400" dirty="0"/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711" y="2700947"/>
            <a:ext cx="676275" cy="276225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5335691" y="2471305"/>
            <a:ext cx="556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rgbClr val="FF0000"/>
                </a:solidFill>
              </a:rPr>
              <a:t>2013</a:t>
            </a:r>
          </a:p>
        </p:txBody>
      </p:sp>
      <p:cxnSp>
        <p:nvCxnSpPr>
          <p:cNvPr id="22" name="Rett pilkobling 21"/>
          <p:cNvCxnSpPr/>
          <p:nvPr/>
        </p:nvCxnSpPr>
        <p:spPr>
          <a:xfrm flipH="1">
            <a:off x="4858512" y="2902922"/>
            <a:ext cx="730108" cy="6876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/>
        </p:nvSpPr>
        <p:spPr>
          <a:xfrm>
            <a:off x="714365" y="1953259"/>
            <a:ext cx="2687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dirty="0"/>
              <a:t>Vitenskapelig råd for lakseforvaltning</a:t>
            </a:r>
          </a:p>
        </p:txBody>
      </p:sp>
    </p:spTree>
    <p:extLst>
      <p:ext uri="{BB962C8B-B14F-4D97-AF65-F5344CB8AC3E}">
        <p14:creationId xmlns:p14="http://schemas.microsoft.com/office/powerpoint/2010/main" val="73087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Direkte livssyklus, kort overlevelsestid uten vertsfisken, ingen livsstadier utenfor vertsfisken.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Relativ verts-spesifikk (laks, røye, regnbueørret, hybrider)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Begrenset saltvanns-toleranse, spres naturlig ved vandring av infisert fisk i brakkvann, men s</a:t>
            </a:r>
            <a:r>
              <a:rPr lang="en-US" dirty="0" err="1"/>
              <a:t>alinitet</a:t>
            </a:r>
            <a:r>
              <a:rPr lang="en-US" dirty="0"/>
              <a:t> </a:t>
            </a:r>
            <a:r>
              <a:rPr lang="en-US" dirty="0" err="1"/>
              <a:t>utgjør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barriere</a:t>
            </a:r>
            <a:r>
              <a:rPr lang="en-US" dirty="0"/>
              <a:t> for </a:t>
            </a:r>
            <a:r>
              <a:rPr lang="en-US" dirty="0" err="1"/>
              <a:t>spredning</a:t>
            </a:r>
            <a:r>
              <a:rPr lang="en-US" dirty="0"/>
              <a:t> </a:t>
            </a:r>
            <a:r>
              <a:rPr lang="en-US" dirty="0" err="1"/>
              <a:t>utover</a:t>
            </a:r>
            <a:r>
              <a:rPr lang="en-US" dirty="0"/>
              <a:t> i </a:t>
            </a:r>
            <a:r>
              <a:rPr lang="en-US" dirty="0" err="1"/>
              <a:t>fjordsystemet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Parasitten</a:t>
            </a:r>
            <a:r>
              <a:rPr lang="en-US" b="1" dirty="0"/>
              <a:t> </a:t>
            </a:r>
            <a:r>
              <a:rPr lang="en-US" b="1" dirty="0" err="1"/>
              <a:t>befinner</a:t>
            </a:r>
            <a:r>
              <a:rPr lang="en-US" b="1" dirty="0"/>
              <a:t> seg </a:t>
            </a:r>
            <a:r>
              <a:rPr lang="en-US" b="1" dirty="0" err="1"/>
              <a:t>innenfor</a:t>
            </a:r>
            <a:r>
              <a:rPr lang="en-US" b="1" dirty="0"/>
              <a:t> et </a:t>
            </a:r>
            <a:r>
              <a:rPr lang="en-US" b="1" dirty="0" err="1"/>
              <a:t>avgrenset</a:t>
            </a:r>
            <a:r>
              <a:rPr lang="en-US" b="1" dirty="0"/>
              <a:t> </a:t>
            </a:r>
            <a:r>
              <a:rPr lang="en-US" b="1" dirty="0" err="1"/>
              <a:t>område</a:t>
            </a:r>
            <a:r>
              <a:rPr lang="en-US" b="1" dirty="0"/>
              <a:t>. </a:t>
            </a:r>
            <a:r>
              <a:rPr lang="en-US" b="1" dirty="0" err="1"/>
              <a:t>Muliggjør</a:t>
            </a:r>
            <a:r>
              <a:rPr lang="en-US" b="1" dirty="0"/>
              <a:t> </a:t>
            </a:r>
            <a:r>
              <a:rPr lang="en-US" b="1" dirty="0" err="1"/>
              <a:t>utryddelse</a:t>
            </a:r>
            <a:endParaRPr lang="nb-NO" dirty="0"/>
          </a:p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5</a:t>
            </a:fld>
            <a:endParaRPr lang="nb-NO" noProof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282" r="28769" b="2998"/>
          <a:stretch/>
        </p:blipFill>
        <p:spPr/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31507" y="365124"/>
            <a:ext cx="4959895" cy="1847877"/>
          </a:xfrm>
        </p:spPr>
        <p:txBody>
          <a:bodyPr/>
          <a:lstStyle/>
          <a:p>
            <a:r>
              <a:rPr lang="en-GB" dirty="0"/>
              <a:t>“Gyro”, </a:t>
            </a:r>
            <a:r>
              <a:rPr lang="en-GB" dirty="0" err="1"/>
              <a:t>effektiv</a:t>
            </a:r>
            <a:r>
              <a:rPr lang="en-GB" dirty="0"/>
              <a:t> </a:t>
            </a:r>
            <a:r>
              <a:rPr lang="en-GB" dirty="0" err="1"/>
              <a:t>laksedreper</a:t>
            </a:r>
            <a:r>
              <a:rPr lang="en-GB" dirty="0"/>
              <a:t> med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svake</a:t>
            </a:r>
            <a:r>
              <a:rPr lang="en-GB" dirty="0"/>
              <a:t> sider …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9665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6</a:t>
            </a:fld>
            <a:endParaRPr lang="nb-NO" noProof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99" y="746163"/>
            <a:ext cx="4198178" cy="5938390"/>
          </a:xfrm>
          <a:prstGeom prst="rect">
            <a:avLst/>
          </a:prstGeom>
        </p:spPr>
      </p:pic>
      <p:sp>
        <p:nvSpPr>
          <p:cNvPr id="17" name="Tittel 1"/>
          <p:cNvSpPr>
            <a:spLocks noGrp="1"/>
          </p:cNvSpPr>
          <p:nvPr>
            <p:ph type="title"/>
          </p:nvPr>
        </p:nvSpPr>
        <p:spPr>
          <a:xfrm>
            <a:off x="612603" y="23787"/>
            <a:ext cx="4666336" cy="1444752"/>
          </a:xfrm>
        </p:spPr>
        <p:txBody>
          <a:bodyPr/>
          <a:lstStyle/>
          <a:p>
            <a:r>
              <a:rPr lang="en-GB" sz="4800" dirty="0" err="1">
                <a:solidFill>
                  <a:schemeClr val="tx2"/>
                </a:solidFill>
              </a:rPr>
              <a:t>Smitteregioner</a:t>
            </a:r>
            <a:r>
              <a:rPr lang="en-GB" sz="480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549884" y="1375101"/>
            <a:ext cx="31969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Skibotn (3)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Lakselv (1)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Beiarn (1)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Rana (6)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Vefsn (10)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Steinkjer (3)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 err="1"/>
              <a:t>Fætten</a:t>
            </a:r>
            <a:r>
              <a:rPr lang="nb-NO" dirty="0"/>
              <a:t> (2)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 err="1"/>
              <a:t>Bævra</a:t>
            </a:r>
            <a:r>
              <a:rPr lang="nb-NO" dirty="0"/>
              <a:t> (1)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Storelv (1)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Driva (5)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Rauma (6)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Korsbrekk (1)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 err="1"/>
              <a:t>Aureelv</a:t>
            </a:r>
            <a:r>
              <a:rPr lang="nb-NO" dirty="0"/>
              <a:t> (2)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Valldal (4)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Vikja (1)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Lærdal (1)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Drammen (6)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10" name="Ellipse 9"/>
          <p:cNvSpPr/>
          <p:nvPr/>
        </p:nvSpPr>
        <p:spPr>
          <a:xfrm>
            <a:off x="2085539" y="1143962"/>
            <a:ext cx="2539082" cy="153699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Utbredelse</a:t>
            </a:r>
            <a:r>
              <a:rPr lang="en-GB" sz="2400" dirty="0"/>
              <a:t> gyro </a:t>
            </a:r>
            <a:r>
              <a:rPr lang="en-GB" sz="2400" dirty="0" err="1"/>
              <a:t>var</a:t>
            </a:r>
            <a:r>
              <a:rPr lang="en-GB" sz="2400" dirty="0"/>
              <a:t> </a:t>
            </a:r>
            <a:r>
              <a:rPr lang="en-GB" sz="2400" dirty="0" err="1"/>
              <a:t>slik</a:t>
            </a:r>
            <a:endParaRPr lang="en-GB" sz="24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905" y="558140"/>
            <a:ext cx="4531896" cy="620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DDF03F-2C49-8463-F39E-38D83580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Organisering</a:t>
            </a: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411CC-F23F-4763-99FF-206675BA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7</a:t>
            </a:fld>
            <a:endParaRPr lang="nb-NO" noProof="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1436" y="2049255"/>
            <a:ext cx="1924050" cy="80962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738" y="2040742"/>
            <a:ext cx="2695575" cy="86677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738" y="4189885"/>
            <a:ext cx="5815819" cy="76676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36" y="3151273"/>
            <a:ext cx="1786303" cy="766762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289" y="3100498"/>
            <a:ext cx="6114055" cy="81753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6497" y="5157540"/>
            <a:ext cx="1514475" cy="66675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2738" y="5071815"/>
            <a:ext cx="1371600" cy="752475"/>
          </a:xfrm>
          <a:prstGeom prst="rect">
            <a:avLst/>
          </a:prstGeom>
        </p:spPr>
      </p:pic>
      <p:pic>
        <p:nvPicPr>
          <p:cNvPr id="1026" name="Picture 2" descr="vetinst-logo.png (2239×475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27" y="2114724"/>
            <a:ext cx="2934078" cy="62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46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6"/>
          <p:cNvSpPr>
            <a:spLocks noGrp="1"/>
          </p:cNvSpPr>
          <p:nvPr>
            <p:ph type="title"/>
          </p:nvPr>
        </p:nvSpPr>
        <p:spPr>
          <a:xfrm>
            <a:off x="620104" y="599490"/>
            <a:ext cx="5372826" cy="2336216"/>
          </a:xfrm>
        </p:spPr>
        <p:txBody>
          <a:bodyPr/>
          <a:lstStyle/>
          <a:p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kontrollere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utrydde</a:t>
            </a:r>
            <a:r>
              <a:rPr lang="en-GB" dirty="0"/>
              <a:t> </a:t>
            </a:r>
            <a:r>
              <a:rPr lang="en-GB" i="1" dirty="0"/>
              <a:t>G. </a:t>
            </a:r>
            <a:r>
              <a:rPr lang="en-GB" i="1" dirty="0" err="1"/>
              <a:t>salaris</a:t>
            </a:r>
            <a:r>
              <a:rPr lang="en-GB" dirty="0"/>
              <a:t>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FA02-8DF6-4DA8-ACFF-74A8E89FAAF3}" type="slidenum">
              <a:rPr lang="nb-NO" smtClean="0"/>
              <a:t>8</a:t>
            </a:fld>
            <a:endParaRPr lang="nb-NO"/>
          </a:p>
        </p:txBody>
      </p:sp>
      <p:sp>
        <p:nvSpPr>
          <p:cNvPr id="20" name="Rektangel 19"/>
          <p:cNvSpPr/>
          <p:nvPr/>
        </p:nvSpPr>
        <p:spPr>
          <a:xfrm>
            <a:off x="6375485" y="6106925"/>
            <a:ext cx="4338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Fiskesperra i </a:t>
            </a:r>
            <a:r>
              <a:rPr lang="nb-NO" sz="2400" dirty="0" err="1">
                <a:solidFill>
                  <a:schemeClr val="bg1"/>
                </a:solidFill>
              </a:rPr>
              <a:t>Figga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1600" dirty="0">
                <a:solidFill>
                  <a:schemeClr val="bg1"/>
                </a:solidFill>
              </a:rPr>
              <a:t>(Foto: Morten Stene)</a:t>
            </a:r>
            <a:r>
              <a:rPr lang="nb-NO" sz="2400" dirty="0"/>
              <a:t> </a:t>
            </a:r>
            <a:endParaRPr lang="en-GB" sz="2400" dirty="0"/>
          </a:p>
        </p:txBody>
      </p:sp>
      <p:pic>
        <p:nvPicPr>
          <p:cNvPr id="7" name="Plassholder for bilde 6"/>
          <p:cNvPicPr>
            <a:picLocks noGr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5030"/>
          <a:stretch>
            <a:fillRect/>
          </a:stretch>
        </p:blipFill>
        <p:spPr/>
      </p:pic>
      <p:sp>
        <p:nvSpPr>
          <p:cNvPr id="8" name="TekstSylinder 7"/>
          <p:cNvSpPr txBox="1"/>
          <p:nvPr/>
        </p:nvSpPr>
        <p:spPr>
          <a:xfrm>
            <a:off x="9948194" y="6337757"/>
            <a:ext cx="209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 dirty="0">
                <a:solidFill>
                  <a:schemeClr val="bg1"/>
                </a:solidFill>
              </a:rPr>
              <a:t>Foto: Shane </a:t>
            </a:r>
            <a:r>
              <a:rPr lang="nb-NO" sz="1400" dirty="0" err="1">
                <a:solidFill>
                  <a:schemeClr val="bg1"/>
                </a:solidFill>
              </a:rPr>
              <a:t>Colvin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557139" y="3721770"/>
            <a:ext cx="5332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/>
              <a:t>Mekanisk</a:t>
            </a:r>
            <a:r>
              <a:rPr lang="en-GB" sz="2400" dirty="0"/>
              <a:t> – </a:t>
            </a:r>
            <a:r>
              <a:rPr lang="en-GB" sz="2400" dirty="0" err="1"/>
              <a:t>brakklegging</a:t>
            </a:r>
            <a:r>
              <a:rPr lang="en-GB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Bygging</a:t>
            </a:r>
            <a:r>
              <a:rPr lang="en-GB" sz="2400" dirty="0"/>
              <a:t> </a:t>
            </a:r>
            <a:r>
              <a:rPr lang="en-GB" sz="2400" dirty="0" err="1"/>
              <a:t>av</a:t>
            </a:r>
            <a:r>
              <a:rPr lang="en-GB" sz="2400" dirty="0"/>
              <a:t> </a:t>
            </a:r>
            <a:r>
              <a:rPr lang="en-GB" sz="2400" dirty="0" err="1"/>
              <a:t>fiskesperrer</a:t>
            </a: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Stenging</a:t>
            </a:r>
            <a:r>
              <a:rPr lang="en-GB" sz="2400" dirty="0"/>
              <a:t> </a:t>
            </a:r>
            <a:r>
              <a:rPr lang="en-GB" sz="2400" dirty="0" err="1"/>
              <a:t>av</a:t>
            </a:r>
            <a:r>
              <a:rPr lang="en-GB" sz="2400" dirty="0"/>
              <a:t> </a:t>
            </a:r>
            <a:r>
              <a:rPr lang="en-GB" sz="2400" dirty="0" err="1"/>
              <a:t>fisketrapper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092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0C22-FCE9-484A-B82E-2CB19A4CBF95}" type="slidenum">
              <a:rPr lang="nb-NO" noProof="0" smtClean="0"/>
              <a:t>9</a:t>
            </a:fld>
            <a:endParaRPr lang="nb-NO" noProof="0"/>
          </a:p>
        </p:txBody>
      </p:sp>
      <p:sp>
        <p:nvSpPr>
          <p:cNvPr id="8" name="Rektangel 7"/>
          <p:cNvSpPr/>
          <p:nvPr/>
        </p:nvSpPr>
        <p:spPr>
          <a:xfrm>
            <a:off x="6170278" y="6354682"/>
            <a:ext cx="3918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Båtlag i </a:t>
            </a:r>
            <a:r>
              <a:rPr lang="nb-NO" dirty="0" err="1">
                <a:solidFill>
                  <a:schemeClr val="bg1"/>
                </a:solidFill>
              </a:rPr>
              <a:t>Batnfjordselva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sz="1200" dirty="0">
                <a:solidFill>
                  <a:schemeClr val="bg1"/>
                </a:solidFill>
              </a:rPr>
              <a:t>(Foto: Dag Karlsen)</a:t>
            </a:r>
            <a:r>
              <a:rPr lang="nb-NO" dirty="0"/>
              <a:t> </a:t>
            </a:r>
            <a:endParaRPr lang="en-GB" dirty="0"/>
          </a:p>
        </p:txBody>
      </p:sp>
      <p:sp>
        <p:nvSpPr>
          <p:cNvPr id="10" name="Rektangel 9"/>
          <p:cNvSpPr/>
          <p:nvPr/>
        </p:nvSpPr>
        <p:spPr>
          <a:xfrm>
            <a:off x="498787" y="1209966"/>
            <a:ext cx="5332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/>
              <a:t>Kjemisk</a:t>
            </a:r>
            <a:r>
              <a:rPr lang="en-GB" sz="2400" b="1" dirty="0"/>
              <a:t> </a:t>
            </a:r>
            <a:r>
              <a:rPr lang="en-GB" sz="2400" b="1" dirty="0" err="1"/>
              <a:t>behandling</a:t>
            </a:r>
            <a:r>
              <a:rPr lang="en-GB" sz="2400" b="1" dirty="0"/>
              <a:t> mot </a:t>
            </a:r>
            <a:r>
              <a:rPr lang="en-GB" sz="2400" b="1" dirty="0" err="1"/>
              <a:t>vertsfisk</a:t>
            </a:r>
            <a:r>
              <a:rPr lang="en-GB" sz="2400" b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rotenon</a:t>
            </a:r>
            <a:r>
              <a:rPr lang="en-GB" sz="2400" dirty="0"/>
              <a:t>: </a:t>
            </a:r>
            <a:r>
              <a:rPr lang="en-GB" sz="2400" dirty="0" err="1"/>
              <a:t>utrydder</a:t>
            </a:r>
            <a:r>
              <a:rPr lang="en-GB" sz="2400" dirty="0"/>
              <a:t> </a:t>
            </a:r>
            <a:r>
              <a:rPr lang="en-GB" sz="2400" dirty="0" err="1"/>
              <a:t>parasitten</a:t>
            </a:r>
            <a:r>
              <a:rPr lang="en-GB" sz="2400" dirty="0"/>
              <a:t> </a:t>
            </a:r>
            <a:r>
              <a:rPr lang="en-GB" sz="2400" dirty="0" err="1"/>
              <a:t>ved</a:t>
            </a:r>
            <a:r>
              <a:rPr lang="en-GB" sz="2400" dirty="0"/>
              <a:t> å </a:t>
            </a:r>
            <a:r>
              <a:rPr lang="en-GB" sz="2400" dirty="0" err="1"/>
              <a:t>fjerne</a:t>
            </a:r>
            <a:r>
              <a:rPr lang="en-GB" sz="2400" dirty="0"/>
              <a:t> </a:t>
            </a:r>
            <a:r>
              <a:rPr lang="en-GB" sz="2400" dirty="0" err="1"/>
              <a:t>verten</a:t>
            </a:r>
            <a:r>
              <a:rPr lang="en-GB" sz="2400" dirty="0"/>
              <a:t> (“stamping out”)</a:t>
            </a:r>
            <a:br>
              <a:rPr lang="en-GB" sz="2400" dirty="0"/>
            </a:b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/>
              <a:t>Kjemisk</a:t>
            </a:r>
            <a:r>
              <a:rPr lang="en-GB" sz="2400" b="1" dirty="0"/>
              <a:t> </a:t>
            </a:r>
            <a:r>
              <a:rPr lang="en-GB" sz="2400" b="1" dirty="0" err="1"/>
              <a:t>behandling</a:t>
            </a:r>
            <a:r>
              <a:rPr lang="en-GB" sz="2400" b="1" dirty="0"/>
              <a:t> </a:t>
            </a:r>
            <a:r>
              <a:rPr lang="en-GB" sz="2400" b="1" dirty="0" err="1"/>
              <a:t>direkte</a:t>
            </a:r>
            <a:r>
              <a:rPr lang="en-GB" sz="2400" b="1" dirty="0"/>
              <a:t> mot </a:t>
            </a:r>
            <a:r>
              <a:rPr lang="en-GB" sz="2400" b="1" dirty="0" err="1"/>
              <a:t>parasitten</a:t>
            </a:r>
            <a:r>
              <a:rPr lang="en-GB" sz="2400" dirty="0"/>
              <a:t> (</a:t>
            </a:r>
            <a:r>
              <a:rPr lang="nb-NO" sz="2400" dirty="0"/>
              <a:t>gyro mer sensitiv for vannkjemi enn fisken):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Surt aluminium (Lærdalselva)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Klor (Driva)</a:t>
            </a:r>
          </a:p>
        </p:txBody>
      </p:sp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 rot="10800000">
            <a:off x="6096000" y="-19550"/>
            <a:ext cx="6096000" cy="6858000"/>
          </a:xfrm>
        </p:spPr>
      </p:pic>
      <p:sp>
        <p:nvSpPr>
          <p:cNvPr id="5" name="Rektangel 4"/>
          <p:cNvSpPr/>
          <p:nvPr/>
        </p:nvSpPr>
        <p:spPr>
          <a:xfrm>
            <a:off x="6202208" y="6354682"/>
            <a:ext cx="5096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Båtlag i </a:t>
            </a:r>
            <a:r>
              <a:rPr lang="nb-NO" sz="1400" dirty="0" err="1">
                <a:solidFill>
                  <a:schemeClr val="bg1"/>
                </a:solidFill>
              </a:rPr>
              <a:t>Batnfjordselva</a:t>
            </a:r>
            <a:r>
              <a:rPr lang="nb-NO" sz="1400" dirty="0">
                <a:solidFill>
                  <a:schemeClr val="bg1"/>
                </a:solidFill>
              </a:rPr>
              <a:t>. Foto: Dag Karlsen</a:t>
            </a:r>
            <a:r>
              <a:rPr lang="nb-NO" sz="1400" dirty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29462756"/>
      </p:ext>
    </p:extLst>
  </p:cSld>
  <p:clrMapOvr>
    <a:masterClrMapping/>
  </p:clrMapOvr>
</p:sld>
</file>

<file path=ppt/theme/theme1.xml><?xml version="1.0" encoding="utf-8"?>
<a:theme xmlns:a="http://schemas.openxmlformats.org/drawingml/2006/main" name="Veterinærinstituttet">
  <a:themeElements>
    <a:clrScheme name="Veterinærinstituttet">
      <a:dk1>
        <a:srgbClr val="091A3E"/>
      </a:dk1>
      <a:lt1>
        <a:srgbClr val="FFFFFF"/>
      </a:lt1>
      <a:dk2>
        <a:srgbClr val="091A3E"/>
      </a:dk2>
      <a:lt2>
        <a:srgbClr val="FFFFFF"/>
      </a:lt2>
      <a:accent1>
        <a:srgbClr val="1C4FB9"/>
      </a:accent1>
      <a:accent2>
        <a:srgbClr val="D7F3FF"/>
      </a:accent2>
      <a:accent3>
        <a:srgbClr val="59CD8B"/>
      </a:accent3>
      <a:accent4>
        <a:srgbClr val="BCEED1"/>
      </a:accent4>
      <a:accent5>
        <a:srgbClr val="95D9F3"/>
      </a:accent5>
      <a:accent6>
        <a:srgbClr val="FFDAD3"/>
      </a:accent6>
      <a:hlink>
        <a:srgbClr val="1C4FB9"/>
      </a:hlink>
      <a:folHlink>
        <a:srgbClr val="FFDA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D7E5DB50-9A6A-5147-91F4-2A1EF92FDCA9}" vid="{24AE319B-4B13-1547-8C0A-7A21C73412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Veterinærinstituttet_PPT-mal1_NO</Template>
  <TotalTime>3806</TotalTime>
  <Words>818</Words>
  <Application>Microsoft Office PowerPoint</Application>
  <PresentationFormat>Widescreen</PresentationFormat>
  <Paragraphs>140</Paragraphs>
  <Slides>22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Aptos</vt:lpstr>
      <vt:lpstr>Arial</vt:lpstr>
      <vt:lpstr>Calibri</vt:lpstr>
      <vt:lpstr>Veterinærinstituttet</vt:lpstr>
      <vt:lpstr>Gyrobekjempelse i                                    Drammensvassdraget og i Norge, en oppdatering 2026</vt:lpstr>
      <vt:lpstr>Gyrodactylus salaris – en parasitt (haptormark) på laksefisk</vt:lpstr>
      <vt:lpstr>Gyrodactylus salaris - Utbredelse og effekt på laks</vt:lpstr>
      <vt:lpstr>Påvirkningsfaktorer og bestandstrusler</vt:lpstr>
      <vt:lpstr>“Gyro”, effektiv laksedreper med noen svake sider …</vt:lpstr>
      <vt:lpstr>Smitteregioner:</vt:lpstr>
      <vt:lpstr>Organisering</vt:lpstr>
      <vt:lpstr>Hvordan kontrollere og utrydde G. salaris?</vt:lpstr>
      <vt:lpstr>PowerPoint-presentasjon</vt:lpstr>
      <vt:lpstr>Drivaregionen og ny metode, klor</vt:lpstr>
      <vt:lpstr>Rotenon må også brukes under klorbehandling av vassdrag</vt:lpstr>
      <vt:lpstr>Drivaregionen i friskmeldingsprogrammet</vt:lpstr>
      <vt:lpstr>Drammensregionen, smittede elver</vt:lpstr>
      <vt:lpstr>Plan gyrobekjempelse Drammensregionen</vt:lpstr>
      <vt:lpstr>PowerPoint-presentasjon</vt:lpstr>
      <vt:lpstr>Gyrobekjempelse med rotenon i Sandesonen 2024-2026</vt:lpstr>
      <vt:lpstr>Klor Drammens-elva 2025</vt:lpstr>
      <vt:lpstr>Klor Drammens-elva 2026</vt:lpstr>
      <vt:lpstr>Bevaring, levende genbank,  re-etablering fiskebestander</vt:lpstr>
      <vt:lpstr>Bevaring og reetablering av laks og ørret</vt:lpstr>
      <vt:lpstr>Videre informasjon</vt:lpstr>
      <vt:lpstr>PowerPoint-presentasjon</vt:lpstr>
    </vt:vector>
  </TitlesOfParts>
  <Company>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Bardal, Helge</dc:creator>
  <cp:lastModifiedBy>Aune, Svein</cp:lastModifiedBy>
  <cp:revision>137</cp:revision>
  <dcterms:created xsi:type="dcterms:W3CDTF">2025-03-18T18:06:57Z</dcterms:created>
  <dcterms:modified xsi:type="dcterms:W3CDTF">2026-03-25T07:56:26Z</dcterms:modified>
</cp:coreProperties>
</file>