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sldIdLst>
    <p:sldId id="256" r:id="rId5"/>
    <p:sldId id="258" r:id="rId6"/>
    <p:sldId id="257" r:id="rId7"/>
    <p:sldId id="276" r:id="rId8"/>
    <p:sldId id="281" r:id="rId9"/>
    <p:sldId id="278" r:id="rId10"/>
    <p:sldId id="279" r:id="rId11"/>
    <p:sldId id="280" r:id="rId12"/>
    <p:sldId id="282" r:id="rId13"/>
    <p:sldId id="272" r:id="rId14"/>
    <p:sldId id="273" r:id="rId15"/>
    <p:sldId id="263" r:id="rId16"/>
    <p:sldId id="264" r:id="rId17"/>
    <p:sldId id="265" r:id="rId18"/>
    <p:sldId id="259" r:id="rId19"/>
    <p:sldId id="284" r:id="rId20"/>
    <p:sldId id="266" r:id="rId21"/>
    <p:sldId id="268" r:id="rId22"/>
    <p:sldId id="274" r:id="rId23"/>
    <p:sldId id="269" r:id="rId24"/>
    <p:sldId id="275" r:id="rId25"/>
    <p:sldId id="283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77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240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85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26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7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40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707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67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23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85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2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54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64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17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3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34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747E-DB1C-4FBA-9FAA-7FC4904E0086}" type="datetimeFigureOut">
              <a:rPr lang="nb-NO" smtClean="0"/>
              <a:t>23.09.2019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403A-40A3-4C50-9D8C-1FAAD7938D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943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rk.n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rk.no/" TargetMode="External"/><Relationship Id="rId2" Type="http://schemas.openxmlformats.org/officeDocument/2006/relationships/hyperlink" Target="https://www.rfok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04" y="1514264"/>
            <a:ext cx="8144134" cy="137307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Aksjonsforskning</a:t>
            </a:r>
            <a:r>
              <a:rPr lang="en-US" b="1" dirty="0">
                <a:solidFill>
                  <a:srgbClr val="7030A0"/>
                </a:solidFill>
              </a:rPr>
              <a:t> for å </a:t>
            </a:r>
            <a:r>
              <a:rPr lang="en-US" b="1" dirty="0" err="1">
                <a:solidFill>
                  <a:srgbClr val="7030A0"/>
                </a:solidFill>
              </a:rPr>
              <a:t>utdanne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ungdommer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som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lærekandidater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salgsfaget</a:t>
            </a:r>
            <a:r>
              <a:rPr lang="nb-NO" b="1" dirty="0">
                <a:solidFill>
                  <a:srgbClr val="7030A0"/>
                </a:solidFill>
              </a:rPr>
              <a:t/>
            </a:r>
            <a:br>
              <a:rPr lang="nb-NO" b="1" dirty="0">
                <a:solidFill>
                  <a:srgbClr val="7030A0"/>
                </a:solidFill>
              </a:rPr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5462" y="2833933"/>
            <a:ext cx="9144000" cy="1190133"/>
          </a:xfrm>
        </p:spPr>
        <p:txBody>
          <a:bodyPr/>
          <a:lstStyle/>
          <a:p>
            <a:r>
              <a:rPr lang="nb-NO" dirty="0"/>
              <a:t>Pedagogisk opplegg for </a:t>
            </a:r>
            <a:r>
              <a:rPr lang="nb-NO" dirty="0" err="1"/>
              <a:t>dropouts</a:t>
            </a:r>
            <a:r>
              <a:rPr lang="nb-NO" dirty="0"/>
              <a:t> gjennom et </a:t>
            </a:r>
            <a:r>
              <a:rPr lang="nb-NO" dirty="0" smtClean="0"/>
              <a:t>læringssenter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Ragnvald Holst-Larsen, stipendiat </a:t>
            </a:r>
            <a:r>
              <a:rPr lang="nb-NO" dirty="0" err="1" smtClean="0"/>
              <a:t>Oslomet</a:t>
            </a:r>
            <a:r>
              <a:rPr lang="nb-NO" dirty="0" smtClean="0"/>
              <a:t>, Yrkesfaglærerutdanningen ( YLU)</a:t>
            </a:r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4491760"/>
            <a:ext cx="3962400" cy="22311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6427" y="4603531"/>
            <a:ext cx="4729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5400" dirty="0" smtClean="0"/>
              <a:t>Mer info på</a:t>
            </a:r>
            <a:br>
              <a:rPr lang="nb-NO" sz="5400" dirty="0" smtClean="0"/>
            </a:br>
            <a:r>
              <a:rPr lang="nb-NO" dirty="0" smtClean="0">
                <a:hlinkClick r:id="rId3"/>
              </a:rPr>
              <a:t>www</a:t>
            </a:r>
            <a:r>
              <a:rPr lang="nb-NO" sz="5400" dirty="0" smtClean="0">
                <a:hlinkClick r:id="rId3"/>
              </a:rPr>
              <a:t>.YRK.no</a:t>
            </a:r>
            <a:r>
              <a:rPr lang="nb-NO" sz="5400" dirty="0" smtClean="0"/>
              <a:t> 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7553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 nivåer  – refleksjon før, i og etter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60028"/>
            <a:ext cx="9613861" cy="5129048"/>
          </a:xfrm>
        </p:spPr>
        <p:txBody>
          <a:bodyPr>
            <a:normAutofit/>
          </a:bodyPr>
          <a:lstStyle/>
          <a:p>
            <a:r>
              <a:rPr lang="nb-NO" dirty="0" smtClean="0"/>
              <a:t>Nivå 0: Aktivitet som oppfattes som «lekent og lett» - knyttet til ungdommens interesser og hobby. (Mekke sykkel, ta bilder av ting)</a:t>
            </a:r>
          </a:p>
          <a:p>
            <a:r>
              <a:rPr lang="nb-NO" dirty="0" smtClean="0"/>
              <a:t>Nivå 1: Samtaler og utvikling av generelle ferdigheter. Grunnlag fra modifisert mal fra kompetansenorge.no – noe likt </a:t>
            </a:r>
            <a:r>
              <a:rPr lang="nb-NO" dirty="0" err="1" smtClean="0"/>
              <a:t>grunleggende</a:t>
            </a:r>
            <a:r>
              <a:rPr lang="nb-NO" dirty="0" smtClean="0"/>
              <a:t> ferdigheter, mer sosialt ( våkne, snakke sammen, regne, skrive)</a:t>
            </a:r>
            <a:br>
              <a:rPr lang="nb-NO" dirty="0" smtClean="0"/>
            </a:br>
            <a:r>
              <a:rPr lang="nb-NO" dirty="0" smtClean="0"/>
              <a:t>Avklaring av hjelp fra NAV, helse, sunne vaner, økonomi</a:t>
            </a:r>
          </a:p>
          <a:p>
            <a:r>
              <a:rPr lang="nb-NO" dirty="0" smtClean="0"/>
              <a:t>Nivå 2: Faglig læring. Hva trengs i forhold til krav fra bedrifter. Faglige </a:t>
            </a:r>
            <a:r>
              <a:rPr lang="nb-NO" dirty="0"/>
              <a:t>s</a:t>
            </a:r>
            <a:r>
              <a:rPr lang="nb-NO" dirty="0" smtClean="0"/>
              <a:t>kills, forstå begreper, ha ferdigheter, sammen med en høyere forståelse av sosial kompetanse: Forhandlinger, samarbeid</a:t>
            </a:r>
          </a:p>
          <a:p>
            <a:r>
              <a:rPr lang="nb-NO" dirty="0" smtClean="0"/>
              <a:t>Nivå 3: Praksis i bedrift. Kommunikasjon med mange, forståelse av systemer, rettigheter, plikter. Konkrete øvelser knyttet til arbeidsoppgaver og forståelse av prosessen. Ukentlige møter med ledelse . Er partene klare for lærekandidatordningen ?</a:t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13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Fundament for opplæring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5615377" cy="425311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gradvis utvikle kunnskap </a:t>
            </a:r>
          </a:p>
          <a:p>
            <a:r>
              <a:rPr lang="nb-NO" dirty="0" smtClean="0"/>
              <a:t>varig forståelse av begreper, </a:t>
            </a:r>
          </a:p>
          <a:p>
            <a:r>
              <a:rPr lang="nb-NO" dirty="0" smtClean="0"/>
              <a:t>metoder i fagområdet</a:t>
            </a:r>
          </a:p>
          <a:p>
            <a:r>
              <a:rPr lang="nb-NO" dirty="0" smtClean="0"/>
              <a:t>sammenhenger mellom fagområder. </a:t>
            </a:r>
          </a:p>
          <a:p>
            <a:r>
              <a:rPr lang="nb-NO" dirty="0" smtClean="0"/>
              <a:t>reflekterer over egen læring </a:t>
            </a:r>
          </a:p>
          <a:p>
            <a:r>
              <a:rPr lang="nb-NO" dirty="0" smtClean="0"/>
              <a:t>bruker det vi har lært </a:t>
            </a:r>
          </a:p>
          <a:p>
            <a:r>
              <a:rPr lang="nb-NO" dirty="0" smtClean="0"/>
              <a:t>kjente og ukjente situasjoner,</a:t>
            </a:r>
          </a:p>
          <a:p>
            <a:r>
              <a:rPr lang="nb-NO" dirty="0" smtClean="0"/>
              <a:t>alene eller sammen med andre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 kjenner dere igjen disse ordene ?)</a:t>
            </a:r>
            <a:endParaRPr lang="nb-NO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8836" y="380432"/>
            <a:ext cx="3840805" cy="68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Alternative opplegg for (dybde)læring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6845086" cy="4316175"/>
          </a:xfrm>
        </p:spPr>
        <p:txBody>
          <a:bodyPr>
            <a:normAutofit/>
          </a:bodyPr>
          <a:lstStyle/>
          <a:p>
            <a:r>
              <a:rPr lang="nb-NO" dirty="0" smtClean="0"/>
              <a:t>konserter </a:t>
            </a:r>
            <a:r>
              <a:rPr lang="nb-NO" dirty="0"/>
              <a:t>der </a:t>
            </a:r>
            <a:r>
              <a:rPr lang="nb-NO" dirty="0" smtClean="0"/>
              <a:t>ungdommene </a:t>
            </a:r>
            <a:r>
              <a:rPr lang="nb-NO" dirty="0"/>
              <a:t>er ansvarlig for </a:t>
            </a:r>
            <a:r>
              <a:rPr lang="nb-NO" dirty="0" smtClean="0"/>
              <a:t>salg </a:t>
            </a:r>
            <a:r>
              <a:rPr lang="nb-NO" dirty="0"/>
              <a:t>og </a:t>
            </a:r>
            <a:r>
              <a:rPr lang="nb-NO" dirty="0" smtClean="0"/>
              <a:t>markedsføring ( og mer). </a:t>
            </a:r>
          </a:p>
          <a:p>
            <a:r>
              <a:rPr lang="nb-NO" dirty="0" smtClean="0"/>
              <a:t>må </a:t>
            </a:r>
            <a:r>
              <a:rPr lang="nb-NO" dirty="0"/>
              <a:t>bruke mange forskjellige ferdigheter og kompetanser. </a:t>
            </a:r>
            <a:endParaRPr lang="nb-NO" dirty="0" smtClean="0"/>
          </a:p>
          <a:p>
            <a:r>
              <a:rPr lang="nb-NO" dirty="0" smtClean="0"/>
              <a:t>Se sammenhenger i faget- forstå en hel markedsplan gjennom praktisk arbeid</a:t>
            </a:r>
          </a:p>
          <a:p>
            <a:r>
              <a:rPr lang="nb-NO" dirty="0" smtClean="0"/>
              <a:t>viktig </a:t>
            </a:r>
            <a:r>
              <a:rPr lang="nb-NO" dirty="0"/>
              <a:t>å finne de riktige metodene for hver av ungdommene, og hjelpe dem med å tilpasse seg situasjonen rundt  opplæringen som reflekterende utøver (Lave &amp; Wenger 1991, </a:t>
            </a:r>
            <a:r>
              <a:rPr lang="nb-NO" dirty="0" err="1"/>
              <a:t>Schøn</a:t>
            </a:r>
            <a:r>
              <a:rPr lang="nb-NO" dirty="0"/>
              <a:t>, D. 1983)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32" y="2502635"/>
            <a:ext cx="5314499" cy="39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Kjøp og salg av ting </a:t>
            </a:r>
            <a:r>
              <a:rPr lang="nb-NO" dirty="0" smtClean="0"/>
              <a:t>- entreprenørskap</a:t>
            </a:r>
            <a:br>
              <a:rPr lang="nb-NO" dirty="0" smtClean="0"/>
            </a:br>
            <a:r>
              <a:rPr lang="nb-NO" dirty="0" smtClean="0"/>
              <a:t>(Eks: </a:t>
            </a:r>
            <a:r>
              <a:rPr lang="nb-NO" dirty="0" smtClean="0"/>
              <a:t>Klær og </a:t>
            </a:r>
            <a:r>
              <a:rPr lang="nb-NO" dirty="0" err="1" smtClean="0"/>
              <a:t>popsockets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5815071" cy="4442299"/>
          </a:xfrm>
        </p:spPr>
        <p:txBody>
          <a:bodyPr>
            <a:normAutofit/>
          </a:bodyPr>
          <a:lstStyle/>
          <a:p>
            <a:r>
              <a:rPr lang="nb-NO" dirty="0" smtClean="0"/>
              <a:t>metoder </a:t>
            </a:r>
            <a:r>
              <a:rPr lang="nb-NO" dirty="0"/>
              <a:t>fra </a:t>
            </a:r>
            <a:r>
              <a:rPr lang="nb-NO" dirty="0" smtClean="0"/>
              <a:t>ungdomsbedrift for </a:t>
            </a:r>
            <a:r>
              <a:rPr lang="nb-NO" dirty="0"/>
              <a:t>å gjøre salg og markedsføring lett å lære </a:t>
            </a:r>
            <a:r>
              <a:rPr lang="nb-NO" dirty="0" smtClean="0"/>
              <a:t> </a:t>
            </a:r>
          </a:p>
          <a:p>
            <a:r>
              <a:rPr lang="nb-NO" dirty="0" smtClean="0"/>
              <a:t>ekte </a:t>
            </a:r>
            <a:r>
              <a:rPr lang="nb-NO" dirty="0"/>
              <a:t>produkter, ekte penger og ekte utfordringer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PopSocket</a:t>
            </a:r>
            <a:r>
              <a:rPr lang="nb-NO" dirty="0" smtClean="0"/>
              <a:t> </a:t>
            </a:r>
            <a:r>
              <a:rPr lang="nb-NO" dirty="0"/>
              <a:t>ene er importert for 12 kr og studentene selger dem for 50 kr </a:t>
            </a:r>
            <a:endParaRPr lang="nb-NO" dirty="0" smtClean="0"/>
          </a:p>
          <a:p>
            <a:r>
              <a:rPr lang="nb-NO" dirty="0" smtClean="0"/>
              <a:t>Klær selges på finn.no. Mye arbeid med fotografering og opplegg på finn.</a:t>
            </a:r>
          </a:p>
          <a:p>
            <a:r>
              <a:rPr lang="nb-NO" dirty="0" smtClean="0"/>
              <a:t>lære </a:t>
            </a:r>
            <a:r>
              <a:rPr lang="nb-NO" dirty="0"/>
              <a:t>mer om økonomi og salg – produktkalkyler, budsjett og regnskap.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464" y="2177605"/>
            <a:ext cx="6822668" cy="33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07" y="0"/>
            <a:ext cx="12705840" cy="7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Praktisk opplegg i salgsfaget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nb-NO" dirty="0" smtClean="0"/>
              <a:t>kle </a:t>
            </a:r>
            <a:r>
              <a:rPr lang="nb-NO" dirty="0"/>
              <a:t>opp </a:t>
            </a:r>
            <a:r>
              <a:rPr lang="nb-NO" dirty="0" smtClean="0"/>
              <a:t>utstillingsdukker, sortere </a:t>
            </a:r>
            <a:r>
              <a:rPr lang="nb-NO" dirty="0"/>
              <a:t>og rydde i </a:t>
            </a:r>
            <a:r>
              <a:rPr lang="nb-NO" dirty="0" smtClean="0"/>
              <a:t>klær - </a:t>
            </a:r>
            <a:r>
              <a:rPr lang="nb-NO" dirty="0"/>
              <a:t>butikken ser </a:t>
            </a:r>
            <a:r>
              <a:rPr lang="nb-NO" dirty="0" smtClean="0"/>
              <a:t>fin ut</a:t>
            </a:r>
          </a:p>
          <a:p>
            <a:r>
              <a:rPr lang="nb-NO" dirty="0" smtClean="0"/>
              <a:t>salgs </a:t>
            </a:r>
            <a:r>
              <a:rPr lang="nb-NO" dirty="0"/>
              <a:t>samtaler </a:t>
            </a:r>
            <a:r>
              <a:rPr lang="nb-NO" dirty="0" smtClean="0"/>
              <a:t>om ulike produkter</a:t>
            </a:r>
          </a:p>
          <a:p>
            <a:r>
              <a:rPr lang="nb-NO" dirty="0"/>
              <a:t>m</a:t>
            </a:r>
            <a:r>
              <a:rPr lang="nb-NO" dirty="0" smtClean="0"/>
              <a:t>arkedsføring av konserter : plakater, bilder, </a:t>
            </a:r>
            <a:r>
              <a:rPr lang="nb-NO" dirty="0" smtClean="0"/>
              <a:t>filmer ( produsere selv)</a:t>
            </a:r>
            <a:endParaRPr lang="nb-NO" dirty="0" smtClean="0"/>
          </a:p>
          <a:p>
            <a:r>
              <a:rPr lang="nb-NO" dirty="0" smtClean="0"/>
              <a:t>Bruk av sosiale medier til markedsføring (</a:t>
            </a:r>
            <a:r>
              <a:rPr lang="nb-NO" dirty="0" err="1" smtClean="0"/>
              <a:t>instagram</a:t>
            </a:r>
            <a:r>
              <a:rPr lang="nb-NO" dirty="0" smtClean="0"/>
              <a:t> og </a:t>
            </a:r>
            <a:r>
              <a:rPr lang="nb-NO" dirty="0" err="1" smtClean="0"/>
              <a:t>facebook</a:t>
            </a:r>
            <a:r>
              <a:rPr lang="nb-NO" dirty="0" smtClean="0"/>
              <a:t>) </a:t>
            </a:r>
          </a:p>
          <a:p>
            <a:r>
              <a:rPr lang="nb-NO" dirty="0" smtClean="0"/>
              <a:t>Øvelser på jobb intervju. Øvelse å være sjef – hvem ansetter du ?</a:t>
            </a:r>
          </a:p>
          <a:p>
            <a:r>
              <a:rPr lang="nb-NO" dirty="0" smtClean="0"/>
              <a:t>Organisering av arbeidsoppgaver, øvelse i å lede andre ( tenke som sjef)</a:t>
            </a:r>
          </a:p>
          <a:p>
            <a:r>
              <a:rPr lang="nb-NO" dirty="0" smtClean="0"/>
              <a:t>Design av rom for salg, administrasjon, lager, arbeid, hva skjer i pausen</a:t>
            </a:r>
          </a:p>
          <a:p>
            <a:r>
              <a:rPr lang="nb-NO" dirty="0" smtClean="0"/>
              <a:t>Øvelse i å gjøre oppgaver uten å bli passet på</a:t>
            </a:r>
          </a:p>
          <a:p>
            <a:r>
              <a:rPr lang="nb-NO" dirty="0" smtClean="0"/>
              <a:t>Salg av klær, sykler og ting på nettet. Administrere Finn </a:t>
            </a:r>
          </a:p>
          <a:p>
            <a:r>
              <a:rPr lang="nb-NO" dirty="0"/>
              <a:t>gjøre klart for kurs og utleie – har du det du lovte på nett og i salget </a:t>
            </a:r>
            <a:r>
              <a:rPr lang="nb-NO" dirty="0" smtClean="0"/>
              <a:t>?</a:t>
            </a:r>
          </a:p>
          <a:p>
            <a:r>
              <a:rPr lang="nb-NO" dirty="0"/>
              <a:t>l</a:t>
            </a:r>
            <a:r>
              <a:rPr lang="nb-NO" dirty="0" smtClean="0"/>
              <a:t>age markedsplan, softanalyse, målgruppe og segmentere kunder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6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HELSEPROBLEMER skaper vansker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75944"/>
            <a:ext cx="11217389" cy="4971393"/>
          </a:xfrm>
        </p:spPr>
        <p:txBody>
          <a:bodyPr>
            <a:normAutofit/>
          </a:bodyPr>
          <a:lstStyle/>
          <a:p>
            <a:r>
              <a:rPr lang="nb-NO" dirty="0" smtClean="0"/>
              <a:t>Dessverre har 80% av de jeg har jobbet med helseproblemer</a:t>
            </a:r>
          </a:p>
          <a:p>
            <a:r>
              <a:rPr lang="nb-NO" dirty="0" smtClean="0"/>
              <a:t>Angst, frykt, rusproblemer, depresjon, «frustrasjon», og lærevansker…</a:t>
            </a:r>
          </a:p>
          <a:p>
            <a:r>
              <a:rPr lang="nb-NO" dirty="0" smtClean="0"/>
              <a:t>FØRER TIL: skulk, fravær, skjuler ting, mistenker andre, dårlig kommunikasjon, redd for å feile, tør ikke ta utfordringer, stopper opp….</a:t>
            </a:r>
          </a:p>
          <a:p>
            <a:r>
              <a:rPr lang="nb-NO" dirty="0" smtClean="0"/>
              <a:t>Utfordring 1: INGEN har tatt (skikkelig) tak i problemene tidligere</a:t>
            </a:r>
          </a:p>
          <a:p>
            <a:r>
              <a:rPr lang="nb-NO" dirty="0" smtClean="0"/>
              <a:t>Utfordring 2: Flere av problemene krever profesjonell hjelp</a:t>
            </a:r>
          </a:p>
          <a:p>
            <a:r>
              <a:rPr lang="nb-NO" dirty="0" smtClean="0"/>
              <a:t>Utfordring 3: Det er vanskelig å få til samarbeidsgrupper, IP gruppe eller ressursgrupper rundt ungdom som er </a:t>
            </a:r>
            <a:r>
              <a:rPr lang="nb-NO" dirty="0" err="1" smtClean="0"/>
              <a:t>NEETs</a:t>
            </a:r>
            <a:r>
              <a:rPr lang="nb-NO" dirty="0" smtClean="0"/>
              <a:t>. Hvem har ansvar ?</a:t>
            </a:r>
          </a:p>
          <a:p>
            <a:r>
              <a:rPr lang="nb-NO" dirty="0" smtClean="0"/>
              <a:t>Utfordring 4: Når et stort helseproblem er avdekket og satt navn på så kan det fortsatt ta 6 </a:t>
            </a:r>
            <a:r>
              <a:rPr lang="nb-NO" dirty="0" err="1" smtClean="0"/>
              <a:t>mnd</a:t>
            </a:r>
            <a:r>
              <a:rPr lang="nb-NO" dirty="0" smtClean="0"/>
              <a:t> før behandling kan starte – hva kan man gjøre i mellomtiden med en som trenger hjelp for rus ? Kan han jobbe i en bedrift?</a:t>
            </a:r>
          </a:p>
          <a:p>
            <a:r>
              <a:rPr lang="nb-NO" dirty="0" smtClean="0"/>
              <a:t>DETTE blir den største utfordringen for FAGLIG UTVIKLING !!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21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Realisme i opplæring – hva er mulig 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5415679" cy="4316175"/>
          </a:xfrm>
        </p:spPr>
        <p:txBody>
          <a:bodyPr>
            <a:normAutofit/>
          </a:bodyPr>
          <a:lstStyle/>
          <a:p>
            <a:r>
              <a:rPr lang="nb-NO" dirty="0"/>
              <a:t>Klær: Elevene kan trene på å lage et godt salgsmiljø med brukte klær, og gjøre forsøk på hvordan </a:t>
            </a:r>
            <a:r>
              <a:rPr lang="nb-NO" dirty="0" smtClean="0"/>
              <a:t>klær </a:t>
            </a:r>
            <a:r>
              <a:rPr lang="nb-NO" dirty="0"/>
              <a:t>vises frem på </a:t>
            </a:r>
            <a:r>
              <a:rPr lang="nb-NO" dirty="0" smtClean="0"/>
              <a:t>dukker</a:t>
            </a:r>
            <a:r>
              <a:rPr lang="nb-NO" dirty="0"/>
              <a:t>. </a:t>
            </a:r>
          </a:p>
          <a:p>
            <a:r>
              <a:rPr lang="nb-NO" dirty="0" smtClean="0"/>
              <a:t>Jobbmuligheter: Mange av ungdommene kan ha gode muligheter for en jobb i en klesbutikk. Samarbeid med Cubus </a:t>
            </a:r>
          </a:p>
          <a:p>
            <a:r>
              <a:rPr lang="nb-NO" dirty="0" smtClean="0"/>
              <a:t>Klesbutikk </a:t>
            </a:r>
            <a:r>
              <a:rPr lang="nb-NO" dirty="0" smtClean="0"/>
              <a:t>(på senter) har </a:t>
            </a:r>
            <a:r>
              <a:rPr lang="nb-NO" dirty="0" smtClean="0"/>
              <a:t>åpent fra 9 til 21 og gir mulighet både for A og B mennesker – og det finnes butikker for alle typer smaker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28" y="2336872"/>
            <a:ext cx="56769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Trengs det et læringssenter ?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883" y="2336872"/>
            <a:ext cx="10394731" cy="4521127"/>
          </a:xfrm>
        </p:spPr>
        <p:txBody>
          <a:bodyPr>
            <a:normAutofit/>
          </a:bodyPr>
          <a:lstStyle/>
          <a:p>
            <a:r>
              <a:rPr lang="nb-NO" dirty="0"/>
              <a:t>Bedrifter kan ikke ta imot </a:t>
            </a:r>
            <a:r>
              <a:rPr lang="nb-NO" dirty="0" err="1"/>
              <a:t>dropouts</a:t>
            </a:r>
            <a:r>
              <a:rPr lang="nb-NO" dirty="0"/>
              <a:t> som har vært hjemme i 2 </a:t>
            </a:r>
            <a:r>
              <a:rPr lang="nb-NO" dirty="0" smtClean="0"/>
              <a:t>år</a:t>
            </a:r>
            <a:br>
              <a:rPr lang="nb-NO" dirty="0" smtClean="0"/>
            </a:br>
            <a:r>
              <a:rPr lang="nb-NO" dirty="0" smtClean="0"/>
              <a:t>Ungdommene er ikke klar for bedrift, bedriftene ikke klare !</a:t>
            </a:r>
          </a:p>
          <a:p>
            <a:r>
              <a:rPr lang="nb-NO" dirty="0" smtClean="0"/>
              <a:t>Bedriftene har mange andre som er lettere å ta imot ! </a:t>
            </a:r>
            <a:br>
              <a:rPr lang="nb-NO" dirty="0" smtClean="0"/>
            </a:br>
            <a:r>
              <a:rPr lang="nb-NO" dirty="0" smtClean="0"/>
              <a:t>Ungdommene må derfor forberedes for å kunne konkurrere</a:t>
            </a:r>
          </a:p>
          <a:p>
            <a:r>
              <a:rPr lang="nb-NO" dirty="0" smtClean="0"/>
              <a:t>Hvert år regner man med at det kommer </a:t>
            </a:r>
            <a:r>
              <a:rPr lang="nb-NO" dirty="0" err="1" smtClean="0"/>
              <a:t>ca</a:t>
            </a:r>
            <a:r>
              <a:rPr lang="nb-NO" dirty="0" smtClean="0"/>
              <a:t> 3250 nye NEET – altså </a:t>
            </a:r>
            <a:r>
              <a:rPr lang="nb-NO" dirty="0" err="1" smtClean="0"/>
              <a:t>ca</a:t>
            </a:r>
            <a:r>
              <a:rPr lang="nb-NO" dirty="0" smtClean="0"/>
              <a:t> 5 % av de 65000 som begynner i </a:t>
            </a:r>
            <a:r>
              <a:rPr lang="nb-NO" dirty="0" err="1" smtClean="0"/>
              <a:t>vgs</a:t>
            </a:r>
            <a:r>
              <a:rPr lang="nb-NO" dirty="0" smtClean="0"/>
              <a:t> hvert år.</a:t>
            </a:r>
            <a:endParaRPr lang="nb-NO" dirty="0"/>
          </a:p>
          <a:p>
            <a:r>
              <a:rPr lang="nb-NO" dirty="0"/>
              <a:t>Opplæringskontor kan ikke jobbe med ungdommer som ikke har fått en lærekontrakt / kontrakt som lærekandidat</a:t>
            </a:r>
          </a:p>
          <a:p>
            <a:r>
              <a:rPr lang="nb-NO" dirty="0"/>
              <a:t>Nav ønsker ikke å støtte lærlinger, satser på arbeidstrening… og så ?</a:t>
            </a:r>
          </a:p>
          <a:p>
            <a:r>
              <a:rPr lang="nb-NO" dirty="0" smtClean="0"/>
              <a:t>NEET blir </a:t>
            </a:r>
            <a:r>
              <a:rPr lang="nb-NO" dirty="0"/>
              <a:t>i en skvis mellom ulike ordninger hvor INGEN har ansvar </a:t>
            </a:r>
            <a:r>
              <a:rPr lang="nb-NO" dirty="0" smtClean="0"/>
              <a:t>– og hva med helseproblemer ?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1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et læringssenter gjøre 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86769" cy="4263624"/>
          </a:xfrm>
        </p:spPr>
        <p:txBody>
          <a:bodyPr>
            <a:normAutofit/>
          </a:bodyPr>
          <a:lstStyle/>
          <a:p>
            <a:r>
              <a:rPr lang="nb-NO" dirty="0"/>
              <a:t>K</a:t>
            </a:r>
            <a:r>
              <a:rPr lang="nb-NO" dirty="0" smtClean="0"/>
              <a:t>an følge opp ungdommer individuelt. NEET </a:t>
            </a:r>
            <a:r>
              <a:rPr lang="nb-NO" dirty="0" err="1" smtClean="0"/>
              <a:t>ere</a:t>
            </a:r>
            <a:r>
              <a:rPr lang="nb-NO" dirty="0" smtClean="0"/>
              <a:t> er ekstremt unike !!</a:t>
            </a:r>
          </a:p>
          <a:p>
            <a:r>
              <a:rPr lang="nb-NO" dirty="0" smtClean="0"/>
              <a:t>Kan trene på å takle sosiale utfordringer og øve på de grunnleggende forventningene som bedrifter har. </a:t>
            </a:r>
          </a:p>
          <a:p>
            <a:r>
              <a:rPr lang="nb-NO" dirty="0" smtClean="0"/>
              <a:t>Egen læringsplan som tar hensyn til interesser og ønsker, men også krav!</a:t>
            </a:r>
          </a:p>
          <a:p>
            <a:r>
              <a:rPr lang="nb-NO" dirty="0" smtClean="0"/>
              <a:t>Kan samarbeide med bedrifter, opplæringskontor foresatte, NAV, fastlege og behandlingsapparat om helhetlig opplegg</a:t>
            </a:r>
          </a:p>
          <a:p>
            <a:r>
              <a:rPr lang="nb-NO" dirty="0" smtClean="0"/>
              <a:t>Arbeidspraksis blir en del av en opplæringsplan hvor arbeidet står i et forhold til en utdannelse som blir dokumentert ( til forskjell fra NAV)</a:t>
            </a:r>
          </a:p>
          <a:p>
            <a:r>
              <a:rPr lang="nb-NO" dirty="0" smtClean="0"/>
              <a:t>Personlige utfordringer kan man jobbe med før ungdommene blir hjemme fra jobb. Senteret kan gjøre avtaler med bedriften om tilpasning.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61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Aksjonsforskning – prøving og feiling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2731"/>
            <a:ext cx="10515600" cy="4845269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Et demokratisk prosjekt hvor du sammen med deltakere og fagpersoner utvikler og prøver ut pedagogiske og praktiske løsninger.</a:t>
            </a:r>
          </a:p>
          <a:p>
            <a:r>
              <a:rPr lang="nb-NO" dirty="0" smtClean="0"/>
              <a:t>McNiff </a:t>
            </a:r>
            <a:r>
              <a:rPr lang="nb-NO" dirty="0"/>
              <a:t>(2017) mener </a:t>
            </a:r>
            <a:r>
              <a:rPr lang="nb-NO" dirty="0" smtClean="0"/>
              <a:t>at referat fra møter, </a:t>
            </a:r>
            <a:r>
              <a:rPr lang="nb-NO" dirty="0"/>
              <a:t>"dagbok" notater, e-post og andre notater om når du lærte noe nytt, må betraktes som data i en slik prosess</a:t>
            </a:r>
            <a:r>
              <a:rPr lang="nb-NO" dirty="0" smtClean="0"/>
              <a:t>.</a:t>
            </a:r>
          </a:p>
          <a:p>
            <a:r>
              <a:rPr lang="nb-NO" dirty="0" smtClean="0"/>
              <a:t>Når </a:t>
            </a:r>
            <a:r>
              <a:rPr lang="nb-NO" dirty="0"/>
              <a:t>det gjelder hva andre har lært, er det viktig å få dem til å fortelle historiene om hva de har lært og hvordan dette skjedde. </a:t>
            </a:r>
            <a:endParaRPr lang="nb-NO" dirty="0" smtClean="0"/>
          </a:p>
          <a:p>
            <a:r>
              <a:rPr lang="nb-NO" dirty="0" smtClean="0"/>
              <a:t>Man </a:t>
            </a:r>
            <a:r>
              <a:rPr lang="nb-NO" dirty="0"/>
              <a:t>må også  spørre hvordan de mener opplegget kan bli bedre, både hva du og de kan endre. Etter dette må man reflektere og analysere. </a:t>
            </a:r>
            <a:r>
              <a:rPr lang="nb-NO" dirty="0" smtClean="0"/>
              <a:t>Elliot </a:t>
            </a:r>
            <a:r>
              <a:rPr lang="nb-NO" dirty="0"/>
              <a:t>(1991</a:t>
            </a:r>
            <a:r>
              <a:rPr lang="nb-NO" dirty="0" smtClean="0"/>
              <a:t>)</a:t>
            </a:r>
          </a:p>
          <a:p>
            <a:r>
              <a:rPr lang="nb-NO" dirty="0" smtClean="0"/>
              <a:t>En aksjon varer i </a:t>
            </a:r>
            <a:r>
              <a:rPr lang="nb-NO" dirty="0" err="1" smtClean="0"/>
              <a:t>ca</a:t>
            </a:r>
            <a:r>
              <a:rPr lang="nb-NO" dirty="0" smtClean="0"/>
              <a:t> 1-2 mnd. Noen aksjoner er naturlige overganger som ungdommene gjennomgår i </a:t>
            </a:r>
            <a:r>
              <a:rPr lang="nb-NO" dirty="0" smtClean="0"/>
              <a:t>prosessen</a:t>
            </a:r>
          </a:p>
          <a:p>
            <a:r>
              <a:rPr lang="nb-NO" dirty="0"/>
              <a:t>NB: Aksjonsforskning må inkludere systematisk demokratisk kritikk av utdannelsestradisjonen (Carr &amp; </a:t>
            </a:r>
            <a:r>
              <a:rPr lang="nb-NO" dirty="0" err="1"/>
              <a:t>Kemmis</a:t>
            </a:r>
            <a:r>
              <a:rPr lang="nb-NO" dirty="0"/>
              <a:t> 1986, Hiim 2010)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20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Fungerer det ?  NEI !!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705058"/>
          </a:xfrm>
        </p:spPr>
        <p:txBody>
          <a:bodyPr>
            <a:normAutofit/>
          </a:bodyPr>
          <a:lstStyle/>
          <a:p>
            <a:r>
              <a:rPr lang="nb-NO" dirty="0" smtClean="0"/>
              <a:t>Veldig vanskelig å få til samarbeid med NAV ! – hvem er vi </a:t>
            </a:r>
            <a:r>
              <a:rPr lang="nb-NO" dirty="0" smtClean="0"/>
              <a:t>formelt?</a:t>
            </a:r>
            <a:endParaRPr lang="nb-NO" dirty="0" smtClean="0"/>
          </a:p>
          <a:p>
            <a:r>
              <a:rPr lang="nb-NO" dirty="0" smtClean="0"/>
              <a:t>Har brukt over 1 år på å få til en ordning med opplæringskontor</a:t>
            </a:r>
          </a:p>
          <a:p>
            <a:r>
              <a:rPr lang="nb-NO" dirty="0" smtClean="0"/>
              <a:t>Mentorordningen kunne gitt noe dekning av utgifter, men er egentlig for bedriften – og ikke for de som hjelper bedriften.</a:t>
            </a:r>
          </a:p>
          <a:p>
            <a:r>
              <a:rPr lang="nb-NO" dirty="0" smtClean="0"/>
              <a:t>Tiltakspenger går til store tiltaksarrangører for større kurs</a:t>
            </a:r>
          </a:p>
          <a:p>
            <a:r>
              <a:rPr lang="nb-NO" dirty="0" smtClean="0"/>
              <a:t>Store utfordringer med helse, psykiatri og rus – reglene og ventetidene passer ikke til praktiske </a:t>
            </a:r>
            <a:r>
              <a:rPr lang="nb-NO" dirty="0" smtClean="0"/>
              <a:t>situasjoner, vente 6 </a:t>
            </a:r>
            <a:r>
              <a:rPr lang="nb-NO" dirty="0" err="1" smtClean="0"/>
              <a:t>mnd</a:t>
            </a:r>
            <a:endParaRPr lang="nb-NO" dirty="0" smtClean="0"/>
          </a:p>
          <a:p>
            <a:r>
              <a:rPr lang="nb-NO" dirty="0" smtClean="0"/>
              <a:t>Ingen finansiering som er fast – tilfeldig hva man kan få</a:t>
            </a:r>
          </a:p>
          <a:p>
            <a:r>
              <a:rPr lang="nb-NO" dirty="0" smtClean="0"/>
              <a:t>Kun noen få NEET vil kunne bli lærlinger, mange lærekandidater, men det tar svært lang tid. Tid er penger 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98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Gi opp ?  NEI - aldri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0538"/>
            <a:ext cx="10944120" cy="5002261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3250 ungdommer blir hvert år NEET</a:t>
            </a:r>
          </a:p>
          <a:p>
            <a:r>
              <a:rPr lang="nb-NO" dirty="0" smtClean="0"/>
              <a:t>Nesten INGEN bryr seg, det dreier seg om ildsjeler som tar ansvar – ikke et system.</a:t>
            </a:r>
          </a:p>
          <a:p>
            <a:r>
              <a:rPr lang="nb-NO" dirty="0" smtClean="0"/>
              <a:t>2 </a:t>
            </a:r>
            <a:r>
              <a:rPr lang="nb-NO" dirty="0" smtClean="0"/>
              <a:t>– 5 </a:t>
            </a:r>
            <a:r>
              <a:rPr lang="nb-NO" dirty="0" smtClean="0"/>
              <a:t>år med </a:t>
            </a:r>
            <a:r>
              <a:rPr lang="nb-NO" dirty="0" err="1" smtClean="0"/>
              <a:t>utenforskap</a:t>
            </a:r>
            <a:r>
              <a:rPr lang="nb-NO" dirty="0" smtClean="0"/>
              <a:t> </a:t>
            </a:r>
            <a:r>
              <a:rPr lang="nb-NO" dirty="0" smtClean="0"/>
              <a:t>gir store psykiske problemer- ofte også rusmisbruk</a:t>
            </a:r>
          </a:p>
          <a:p>
            <a:r>
              <a:rPr lang="nb-NO" dirty="0" smtClean="0"/>
              <a:t>En rusmisbruker vil kunne </a:t>
            </a:r>
            <a:r>
              <a:rPr lang="nb-NO" dirty="0" smtClean="0"/>
              <a:t>ødelegge </a:t>
            </a:r>
            <a:r>
              <a:rPr lang="nb-NO" dirty="0" smtClean="0"/>
              <a:t>en hel familie</a:t>
            </a:r>
          </a:p>
          <a:p>
            <a:r>
              <a:rPr lang="nb-NO" dirty="0" smtClean="0"/>
              <a:t>Hvis EN NEET blir «reddet» inn i arbeid så sparer vi 1,5 millioner </a:t>
            </a:r>
            <a:r>
              <a:rPr lang="nb-NO" dirty="0" err="1" smtClean="0"/>
              <a:t>utifra</a:t>
            </a:r>
            <a:r>
              <a:rPr lang="nb-NO" dirty="0" smtClean="0"/>
              <a:t> 2008 beregning utført i </a:t>
            </a:r>
            <a:r>
              <a:rPr lang="nb-NO" dirty="0"/>
              <a:t>SØF-rapport nr. 08/09 </a:t>
            </a:r>
            <a:r>
              <a:rPr lang="nb-NO" dirty="0" smtClean="0"/>
              <a:t>, og da er ikke utgifter til kriminalomsorg, rus eller andre problemer tatt med</a:t>
            </a:r>
          </a:p>
          <a:p>
            <a:r>
              <a:rPr lang="nb-NO" dirty="0" smtClean="0"/>
              <a:t>Det er mulig å regne på </a:t>
            </a:r>
            <a:r>
              <a:rPr lang="nb-NO" dirty="0" err="1" smtClean="0"/>
              <a:t>dropouts</a:t>
            </a:r>
            <a:r>
              <a:rPr lang="nb-NO" dirty="0" smtClean="0"/>
              <a:t> – se formel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– det viktige er å tenke på den store</a:t>
            </a:r>
            <a:br>
              <a:rPr lang="nb-NO" dirty="0" smtClean="0"/>
            </a:br>
            <a:r>
              <a:rPr lang="nb-NO" dirty="0" smtClean="0"/>
              <a:t>psykiske belastningen vi lar ungdom gå igjennom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DET kan vi ikke bare se på, vi må BRY OSS !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8439" t="29967" r="29233" b="58356"/>
          <a:stretch/>
        </p:blipFill>
        <p:spPr bwMode="auto">
          <a:xfrm>
            <a:off x="7309244" y="4571668"/>
            <a:ext cx="6637984" cy="1898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3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Planene fremover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2069"/>
            <a:ext cx="10660341" cy="5087007"/>
          </a:xfrm>
        </p:spPr>
        <p:txBody>
          <a:bodyPr>
            <a:normAutofit/>
          </a:bodyPr>
          <a:lstStyle/>
          <a:p>
            <a:r>
              <a:rPr lang="nb-NO" dirty="0" smtClean="0"/>
              <a:t>Få minst 3 elver inn i samarbeidende opplæringskontor før 1.feb som lærekandidater, se på utfordringer med lønn m.m</a:t>
            </a:r>
            <a:r>
              <a:rPr lang="nb-NO" dirty="0" smtClean="0"/>
              <a:t>.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 Romerike flerfaglig opplæringskontor </a:t>
            </a:r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://www.rfok.org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)</a:t>
            </a:r>
          </a:p>
          <a:p>
            <a:r>
              <a:rPr lang="nb-NO" dirty="0" smtClean="0"/>
              <a:t>Avklare med NAV sentralt om ordninger for å hjelpe NEET – dette er viktig i perioden før de kan være </a:t>
            </a:r>
            <a:r>
              <a:rPr lang="nb-NO" dirty="0" smtClean="0"/>
              <a:t>lærekandidater ( Mentor og lokale tiltak)</a:t>
            </a:r>
            <a:endParaRPr lang="nb-NO" dirty="0" smtClean="0"/>
          </a:p>
          <a:p>
            <a:r>
              <a:rPr lang="nb-NO" dirty="0" smtClean="0"/>
              <a:t>Pedagogiske og yrkesdidaktiske filmer og dokumentasjon av opplegg på </a:t>
            </a:r>
            <a:r>
              <a:rPr lang="nb-NO" dirty="0" smtClean="0">
                <a:hlinkClick r:id="rId3"/>
              </a:rPr>
              <a:t>www.yrk.no</a:t>
            </a:r>
            <a:r>
              <a:rPr lang="nb-NO" dirty="0" smtClean="0"/>
              <a:t> som kan gi inspirasjon til praktisk læring!</a:t>
            </a:r>
          </a:p>
          <a:p>
            <a:r>
              <a:rPr lang="nb-NO" dirty="0" smtClean="0"/>
              <a:t>Film og intervjuer av ungdom i prosjektet for å vise alternativet !</a:t>
            </a:r>
          </a:p>
          <a:p>
            <a:r>
              <a:rPr lang="nb-NO" dirty="0" smtClean="0"/>
              <a:t>Debatt rundt NEET og </a:t>
            </a:r>
            <a:r>
              <a:rPr lang="nb-NO" dirty="0" smtClean="0"/>
              <a:t>ansvarsforhold. </a:t>
            </a:r>
            <a:r>
              <a:rPr lang="nb-NO" dirty="0" smtClean="0"/>
              <a:t>0-24 samarbeidet POSITIVT !</a:t>
            </a:r>
            <a:endParaRPr lang="nb-NO" dirty="0" smtClean="0"/>
          </a:p>
          <a:p>
            <a:r>
              <a:rPr lang="nb-NO" dirty="0" smtClean="0"/>
              <a:t>Fremtidsverksted / konferanse om hva vi kan gjøre med </a:t>
            </a:r>
            <a:r>
              <a:rPr lang="nb-NO" dirty="0" err="1" smtClean="0"/>
              <a:t>NEETs</a:t>
            </a:r>
            <a:r>
              <a:rPr lang="nb-NO" dirty="0" smtClean="0"/>
              <a:t> i </a:t>
            </a:r>
            <a:r>
              <a:rPr lang="nb-NO" dirty="0" smtClean="0"/>
              <a:t>Norge. Mange gode eksempler: </a:t>
            </a:r>
            <a:r>
              <a:rPr lang="nb-NO" dirty="0" err="1" smtClean="0"/>
              <a:t>Hopeful</a:t>
            </a:r>
            <a:r>
              <a:rPr lang="nb-NO" dirty="0" smtClean="0"/>
              <a:t>, Abildsø Gård, ungdomi</a:t>
            </a:r>
            <a:r>
              <a:rPr lang="nb-NO" dirty="0" smtClean="0"/>
              <a:t>svevet.no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303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Litteratur</a:t>
            </a:r>
            <a:r>
              <a:rPr lang="en-US" dirty="0" smtClean="0"/>
              <a:t> – se </a:t>
            </a:r>
            <a:r>
              <a:rPr lang="en-US" dirty="0" err="1" smtClean="0"/>
              <a:t>også</a:t>
            </a:r>
            <a:r>
              <a:rPr lang="en-US" dirty="0" smtClean="0"/>
              <a:t> www.yrk.no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66301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Carr</a:t>
            </a:r>
            <a:r>
              <a:rPr lang="en-US" dirty="0" smtClean="0"/>
              <a:t>, W. &amp; </a:t>
            </a:r>
            <a:r>
              <a:rPr lang="en-US" dirty="0" err="1" smtClean="0"/>
              <a:t>Kemmis</a:t>
            </a:r>
            <a:r>
              <a:rPr lang="en-US" dirty="0" smtClean="0"/>
              <a:t>, S. (1986). Becoming Critical. London: </a:t>
            </a:r>
            <a:r>
              <a:rPr lang="en-US" dirty="0" err="1" smtClean="0"/>
              <a:t>Falmer</a:t>
            </a:r>
            <a:r>
              <a:rPr lang="en-US" dirty="0" smtClean="0"/>
              <a:t> Press  </a:t>
            </a:r>
            <a:endParaRPr lang="nb-NO" dirty="0" smtClean="0"/>
          </a:p>
          <a:p>
            <a:r>
              <a:rPr lang="en-US" dirty="0" smtClean="0"/>
              <a:t>Dreyfus, H. &amp; Dreyfus S. (1986) Mind Over </a:t>
            </a:r>
            <a:r>
              <a:rPr lang="en-US" dirty="0" err="1" smtClean="0"/>
              <a:t>Machine:The</a:t>
            </a:r>
            <a:r>
              <a:rPr lang="en-US" dirty="0" smtClean="0"/>
              <a:t> Power of Human Intuition and Expertise in the Era of the Computer. New York, The Free Press</a:t>
            </a:r>
            <a:endParaRPr lang="nb-NO" dirty="0" smtClean="0"/>
          </a:p>
          <a:p>
            <a:r>
              <a:rPr lang="en-US" dirty="0" smtClean="0"/>
              <a:t>Elliott, (1991). Action Research for Educational Change. Buckingham: Open University Press.</a:t>
            </a:r>
            <a:endParaRPr lang="nb-NO" dirty="0" smtClean="0"/>
          </a:p>
          <a:p>
            <a:r>
              <a:rPr lang="en-US" dirty="0" smtClean="0"/>
              <a:t>Hiim, H. (2010).  </a:t>
            </a:r>
            <a:r>
              <a:rPr lang="nb-NO" dirty="0" smtClean="0"/>
              <a:t>Pedagogisk Aksjonsforskning. Oslo: Universitetsforlaget </a:t>
            </a:r>
          </a:p>
          <a:p>
            <a:r>
              <a:rPr lang="nb-NO" dirty="0" smtClean="0"/>
              <a:t>Hiim, H. (2013). Praksisbasert yrkesutdanning: Hvordan utvikle relevant yrkesutdanning for elever og arbeidsliv? Oslo: Gyldendal Norsk Forlag AS.</a:t>
            </a:r>
          </a:p>
          <a:p>
            <a:r>
              <a:rPr lang="nb-NO" dirty="0" smtClean="0"/>
              <a:t>Gjøtterud, S., </a:t>
            </a:r>
            <a:r>
              <a:rPr lang="nb-NO" dirty="0" err="1" smtClean="0"/>
              <a:t>Strangstadstuen</a:t>
            </a:r>
            <a:r>
              <a:rPr lang="nb-NO" dirty="0" smtClean="0"/>
              <a:t> S., Krogh E. (2017). Strategier for samarbeidende aksjonsforskning i lærerutdanning. I: Gjøtterud, S. M., Hiim, H., Husebø, D., Jensen, L. H., Steen-Olsen, T., &amp; </a:t>
            </a:r>
            <a:r>
              <a:rPr lang="nb-NO" dirty="0" err="1" smtClean="0"/>
              <a:t>Stjernstrøm</a:t>
            </a:r>
            <a:r>
              <a:rPr lang="nb-NO" dirty="0" smtClean="0"/>
              <a:t>, E. (2017). Aksjonsforskning i Norge. Teoretisk og </a:t>
            </a:r>
            <a:r>
              <a:rPr lang="nb-NO" dirty="0" err="1" smtClean="0"/>
              <a:t>emipirisk</a:t>
            </a:r>
            <a:r>
              <a:rPr lang="nb-NO" dirty="0" smtClean="0"/>
              <a:t> mangfold. Oslo, Norway: Cappelen Damm.  </a:t>
            </a:r>
          </a:p>
          <a:p>
            <a:r>
              <a:rPr lang="nb-NO" dirty="0" smtClean="0"/>
              <a:t>Krogh, E. (2017). Hvordan og hva aksjonsforskning kan bli til. I: Gjøtterud, S. M., Hiim, H., Husebø, D., Jensen, L. H., Steen-Olsen, T., &amp; </a:t>
            </a:r>
            <a:r>
              <a:rPr lang="nb-NO" dirty="0" err="1" smtClean="0"/>
              <a:t>Stjernstrøm</a:t>
            </a:r>
            <a:r>
              <a:rPr lang="nb-NO" dirty="0" smtClean="0"/>
              <a:t>, E. (2017). Aksjonsforskning i Norge. Teoretisk og </a:t>
            </a:r>
            <a:r>
              <a:rPr lang="nb-NO" dirty="0" err="1" smtClean="0"/>
              <a:t>emipirisk</a:t>
            </a:r>
            <a:r>
              <a:rPr lang="nb-NO" dirty="0" smtClean="0"/>
              <a:t> mangfold. Oslo, Norway: Cappelen Damm. </a:t>
            </a:r>
          </a:p>
          <a:p>
            <a:r>
              <a:rPr lang="nb-NO" dirty="0" smtClean="0"/>
              <a:t>Lave og Wenger (1991), </a:t>
            </a:r>
            <a:r>
              <a:rPr lang="nb-NO" dirty="0" err="1" smtClean="0"/>
              <a:t>Situeret</a:t>
            </a:r>
            <a:r>
              <a:rPr lang="nb-NO" dirty="0" smtClean="0"/>
              <a:t> læring – og andre tekster. København: R F.</a:t>
            </a:r>
          </a:p>
          <a:p>
            <a:r>
              <a:rPr lang="nb-NO" dirty="0" smtClean="0"/>
              <a:t>McNiff, J. (2017). </a:t>
            </a:r>
            <a:r>
              <a:rPr lang="en-US" dirty="0" smtClean="0"/>
              <a:t>Action Research : All You Need to Know: Sage.</a:t>
            </a:r>
          </a:p>
          <a:p>
            <a:r>
              <a:rPr lang="en-US" dirty="0" smtClean="0"/>
              <a:t>McNiff, J. (2014) Writing and Doing Action Research. London: Sage. Part II. </a:t>
            </a:r>
            <a:endParaRPr lang="nb-NO" dirty="0" smtClean="0"/>
          </a:p>
          <a:p>
            <a:r>
              <a:rPr lang="en-US" dirty="0" smtClean="0"/>
              <a:t>Reason, P. &amp; Bradbury, H. (2008). Introduction. I P. Reason &amp; H. Bradbury (Red.), The SAGE handbook of action research: Participative inquiry and practice (s. 1-10). London: Sage Publications</a:t>
            </a:r>
          </a:p>
          <a:p>
            <a:r>
              <a:rPr lang="en-US" dirty="0" err="1" smtClean="0"/>
              <a:t>Schön</a:t>
            </a:r>
            <a:r>
              <a:rPr lang="en-US" dirty="0" smtClean="0"/>
              <a:t>, D. A. (1983). The reflective practitioner. How professionals think in action. San </a:t>
            </a:r>
            <a:r>
              <a:rPr lang="en-US" dirty="0" err="1" smtClean="0"/>
              <a:t>Fransisco</a:t>
            </a:r>
            <a:r>
              <a:rPr lang="en-US" dirty="0" smtClean="0"/>
              <a:t>, CA: </a:t>
            </a:r>
            <a:r>
              <a:rPr lang="en-US" dirty="0" err="1" smtClean="0"/>
              <a:t>Jossey</a:t>
            </a:r>
            <a:r>
              <a:rPr lang="en-US" dirty="0" smtClean="0"/>
              <a:t>-Bass.</a:t>
            </a:r>
            <a:endParaRPr lang="nb-NO" dirty="0" smtClean="0"/>
          </a:p>
          <a:p>
            <a:r>
              <a:rPr lang="en-US" dirty="0" err="1" smtClean="0"/>
              <a:t>Schøn</a:t>
            </a:r>
            <a:r>
              <a:rPr lang="en-US" dirty="0" smtClean="0"/>
              <a:t>, D. (1983). The Reflective Practitioner. New York: Basic Books.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29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Omsorgsverket Læringssenter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3600"/>
            <a:ext cx="9613861" cy="4635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Problemstillingen i </a:t>
            </a:r>
            <a:r>
              <a:rPr lang="nb-NO" dirty="0" err="1" smtClean="0"/>
              <a:t>phd</a:t>
            </a:r>
            <a:r>
              <a:rPr lang="nb-NO" dirty="0" smtClean="0"/>
              <a:t> prosjektet mitt handler om </a:t>
            </a:r>
          </a:p>
          <a:p>
            <a:pPr marL="0" indent="0">
              <a:buNone/>
            </a:pPr>
            <a:r>
              <a:rPr lang="nb-NO" dirty="0" smtClean="0"/>
              <a:t>- hvordan </a:t>
            </a:r>
            <a:r>
              <a:rPr lang="nb-NO" dirty="0" smtClean="0"/>
              <a:t>yrkesopplæring i et læringssenter kan organiseres så den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dirty="0" smtClean="0"/>
              <a:t> oppfattes </a:t>
            </a:r>
            <a:r>
              <a:rPr lang="nb-NO" dirty="0" smtClean="0"/>
              <a:t>som relevant og meningsfull for </a:t>
            </a:r>
            <a:r>
              <a:rPr lang="nb-NO" dirty="0" err="1" smtClean="0"/>
              <a:t>dropouts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at </a:t>
            </a:r>
            <a:r>
              <a:rPr lang="nb-NO" dirty="0" smtClean="0"/>
              <a:t>ungdom oppnår tilstrekkelig kompetanse i salgsfaget i </a:t>
            </a:r>
            <a:r>
              <a:rPr lang="nb-NO" dirty="0" smtClean="0"/>
              <a:t>forhold</a:t>
            </a:r>
            <a:br>
              <a:rPr lang="nb-NO" dirty="0" smtClean="0"/>
            </a:br>
            <a:r>
              <a:rPr lang="nb-NO" dirty="0" smtClean="0"/>
              <a:t>til hva</a:t>
            </a:r>
            <a:r>
              <a:rPr lang="nb-NO" dirty="0" smtClean="0"/>
              <a:t> </a:t>
            </a:r>
            <a:r>
              <a:rPr lang="nb-NO" dirty="0" smtClean="0"/>
              <a:t>samfunn </a:t>
            </a:r>
            <a:r>
              <a:rPr lang="nb-NO" dirty="0" smtClean="0"/>
              <a:t>og bedrifter </a:t>
            </a:r>
            <a:r>
              <a:rPr lang="nb-NO" dirty="0" smtClean="0"/>
              <a:t>krever.</a:t>
            </a:r>
          </a:p>
          <a:p>
            <a:pPr>
              <a:buFontTx/>
              <a:buChar char="-"/>
            </a:pPr>
            <a:r>
              <a:rPr lang="nb-NO" dirty="0" smtClean="0"/>
              <a:t>g</a:t>
            </a:r>
            <a:r>
              <a:rPr lang="nb-NO" dirty="0" smtClean="0"/>
              <a:t>jennom </a:t>
            </a:r>
            <a:r>
              <a:rPr lang="nb-NO" dirty="0" smtClean="0"/>
              <a:t>lærekandidatordningen får de en formell kompetanse</a:t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Hva </a:t>
            </a:r>
            <a:r>
              <a:rPr lang="nb-NO" dirty="0" smtClean="0"/>
              <a:t>kan et læringssenter tilby samfunnet/ungdom som ikke NAV, skole, OT, bedrifter og opplæringskontor kan gjøre hver for </a:t>
            </a:r>
            <a:r>
              <a:rPr lang="nb-NO" dirty="0" smtClean="0"/>
              <a:t>seg. Kan vi bli det samlende navet i en prosess hvor ingen i dag har ansvar.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19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Læringssenteret er for </a:t>
            </a:r>
            <a:r>
              <a:rPr lang="nb-NO" dirty="0" err="1" smtClean="0"/>
              <a:t>dropouts</a:t>
            </a:r>
            <a:r>
              <a:rPr lang="nb-NO" dirty="0" smtClean="0"/>
              <a:t> / NEET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799652"/>
          </a:xfrm>
        </p:spPr>
        <p:txBody>
          <a:bodyPr>
            <a:normAutofit/>
          </a:bodyPr>
          <a:lstStyle/>
          <a:p>
            <a:r>
              <a:rPr lang="en-US" dirty="0" smtClean="0"/>
              <a:t>NEET ( </a:t>
            </a:r>
            <a:r>
              <a:rPr lang="en-US" dirty="0"/>
              <a:t>not in education, employment, or training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Dropouts – </a:t>
            </a:r>
            <a:r>
              <a:rPr lang="en-US" dirty="0" err="1" smtClean="0"/>
              <a:t>noe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men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nødvendigvis</a:t>
            </a:r>
            <a:endParaRPr lang="en-US" dirty="0"/>
          </a:p>
          <a:p>
            <a:r>
              <a:rPr lang="en-US" dirty="0" smtClean="0"/>
              <a:t>ca 25 -30 % </a:t>
            </a:r>
            <a:r>
              <a:rPr lang="en-US" dirty="0" err="1" smtClean="0"/>
              <a:t>hvert</a:t>
            </a:r>
            <a:r>
              <a:rPr lang="en-US" dirty="0" smtClean="0"/>
              <a:t> </a:t>
            </a:r>
            <a:r>
              <a:rPr lang="en-US" dirty="0" err="1" smtClean="0"/>
              <a:t>år</a:t>
            </a:r>
            <a:r>
              <a:rPr lang="en-US" dirty="0" smtClean="0"/>
              <a:t> dropper </a:t>
            </a:r>
            <a:r>
              <a:rPr lang="en-US" dirty="0" err="1" smtClean="0"/>
              <a:t>ut</a:t>
            </a:r>
            <a:endParaRPr lang="en-US" dirty="0" smtClean="0"/>
          </a:p>
          <a:p>
            <a:r>
              <a:rPr lang="nb-NO" dirty="0"/>
              <a:t>i</a:t>
            </a:r>
            <a:r>
              <a:rPr lang="nb-NO" dirty="0" smtClean="0"/>
              <a:t> </a:t>
            </a:r>
            <a:r>
              <a:rPr lang="nb-NO" dirty="0"/>
              <a:t>kullet som startet høsten 2012 hadde 74,5 prosent fullført og bestått i løpet av fem </a:t>
            </a:r>
            <a:r>
              <a:rPr lang="nb-NO" dirty="0" smtClean="0"/>
              <a:t>år, ( kun 60,3 % på yrkesfag)</a:t>
            </a:r>
          </a:p>
          <a:p>
            <a:r>
              <a:rPr lang="nb-NO" dirty="0" smtClean="0"/>
              <a:t>i kullet fra 1983 har 80,6 oppnådd formell kompetanse ( etter 17 år) ( Liedutvalget)</a:t>
            </a:r>
          </a:p>
          <a:p>
            <a:r>
              <a:rPr lang="nb-NO" dirty="0" err="1" smtClean="0"/>
              <a:t>Dropoutsproblemene</a:t>
            </a:r>
            <a:r>
              <a:rPr lang="nb-NO" dirty="0" smtClean="0"/>
              <a:t> er absolutt størst på yrkesfag – svært mange av disse kunne man forutse allerede etter 8.klasse fordi svært lave karakterer i ungdomskolen er en klar indikator på </a:t>
            </a:r>
            <a:r>
              <a:rPr lang="nb-NO" dirty="0" err="1" smtClean="0"/>
              <a:t>dropout</a:t>
            </a:r>
            <a:r>
              <a:rPr lang="nb-NO" dirty="0" smtClean="0"/>
              <a:t> senere</a:t>
            </a:r>
            <a:endParaRPr lang="en-US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39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NEET (Not in </a:t>
            </a:r>
            <a:r>
              <a:rPr lang="nb-NO" dirty="0" err="1"/>
              <a:t>Education</a:t>
            </a:r>
            <a:r>
              <a:rPr lang="nb-NO" dirty="0"/>
              <a:t>, </a:t>
            </a:r>
            <a:r>
              <a:rPr lang="nb-NO" dirty="0" err="1"/>
              <a:t>Employment</a:t>
            </a:r>
            <a:r>
              <a:rPr lang="nb-NO" dirty="0"/>
              <a:t> or Training) er en internasjonal betegnelse på ungdom som regnes som særlig utsatt for å havne varig utenfor arbeidslivet</a:t>
            </a:r>
            <a:r>
              <a:rPr lang="nb-NO" dirty="0" smtClean="0"/>
              <a:t>.</a:t>
            </a:r>
          </a:p>
          <a:p>
            <a:r>
              <a:rPr lang="nb-NO" dirty="0" smtClean="0"/>
              <a:t> </a:t>
            </a:r>
            <a:r>
              <a:rPr lang="nb-NO" dirty="0"/>
              <a:t>I følge OECD utgjorde denne gruppen 9 prosent av alle 15–29- åringer i Norge i 2016</a:t>
            </a:r>
            <a:r>
              <a:rPr lang="nb-NO" dirty="0" smtClean="0"/>
              <a:t>.</a:t>
            </a:r>
          </a:p>
          <a:p>
            <a:r>
              <a:rPr lang="nb-NO" dirty="0" smtClean="0"/>
              <a:t>Søk på </a:t>
            </a:r>
            <a:r>
              <a:rPr lang="nb-NO" dirty="0" smtClean="0"/>
              <a:t>SSB</a:t>
            </a:r>
            <a:r>
              <a:rPr lang="nb-NO" dirty="0" smtClean="0"/>
              <a:t> </a:t>
            </a:r>
            <a:r>
              <a:rPr lang="nb-NO" dirty="0" smtClean="0"/>
              <a:t>for 2016 viser at det var </a:t>
            </a:r>
            <a:r>
              <a:rPr lang="nb-NO" dirty="0" err="1" smtClean="0"/>
              <a:t>ca</a:t>
            </a:r>
            <a:r>
              <a:rPr lang="nb-NO" dirty="0" smtClean="0"/>
              <a:t> 1million personer mellom 15 og 29 </a:t>
            </a:r>
            <a:r>
              <a:rPr lang="nb-NO" dirty="0" smtClean="0"/>
              <a:t>år som da gir</a:t>
            </a:r>
            <a:br>
              <a:rPr lang="nb-NO" dirty="0" smtClean="0"/>
            </a:br>
            <a:r>
              <a:rPr lang="nb-NO" sz="4400" dirty="0" smtClean="0"/>
              <a:t/>
            </a:r>
            <a:br>
              <a:rPr lang="nb-NO" sz="4400" dirty="0" smtClean="0"/>
            </a:br>
            <a:r>
              <a:rPr lang="nb-NO" sz="4400" dirty="0" smtClean="0"/>
              <a:t>totalt </a:t>
            </a:r>
            <a:r>
              <a:rPr lang="nb-NO" sz="4400" dirty="0" smtClean="0"/>
              <a:t>90000 </a:t>
            </a:r>
            <a:r>
              <a:rPr lang="nb-NO" sz="4400" dirty="0" err="1" smtClean="0"/>
              <a:t>NEETs</a:t>
            </a:r>
            <a:r>
              <a:rPr lang="nb-NO" sz="4400" dirty="0" smtClean="0"/>
              <a:t> i Norge i 2016</a:t>
            </a:r>
            <a:endParaRPr lang="en-US" sz="4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1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Menneskesyn: En økonom om </a:t>
            </a:r>
            <a:r>
              <a:rPr lang="nb-NO" dirty="0" err="1" smtClean="0"/>
              <a:t>dropouts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48" y="2175642"/>
            <a:ext cx="10993821" cy="4761186"/>
          </a:xfrm>
        </p:spPr>
        <p:txBody>
          <a:bodyPr>
            <a:normAutofit/>
          </a:bodyPr>
          <a:lstStyle/>
          <a:p>
            <a:r>
              <a:rPr lang="en-US" dirty="0"/>
              <a:t>Lifetime wealth increases by about 15% with an extra year of compulsory schooling</a:t>
            </a:r>
            <a:endParaRPr lang="en-US" dirty="0" smtClean="0"/>
          </a:p>
          <a:p>
            <a:r>
              <a:rPr lang="en-US" dirty="0" smtClean="0"/>
              <a:t>explanation </a:t>
            </a:r>
            <a:r>
              <a:rPr lang="en-US" dirty="0"/>
              <a:t>for dropout behavior is that </a:t>
            </a:r>
            <a:r>
              <a:rPr lang="en-US" dirty="0" smtClean="0"/>
              <a:t>dropouts </a:t>
            </a:r>
            <a:r>
              <a:rPr lang="en-US" dirty="0"/>
              <a:t>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myopic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( = </a:t>
            </a:r>
            <a:r>
              <a:rPr lang="en-US" dirty="0">
                <a:solidFill>
                  <a:srgbClr val="FF0000"/>
                </a:solidFill>
              </a:rPr>
              <a:t>lacking foresight or intellectual </a:t>
            </a:r>
            <a:r>
              <a:rPr lang="en-US" dirty="0" smtClean="0">
                <a:solidFill>
                  <a:srgbClr val="FF0000"/>
                </a:solidFill>
              </a:rPr>
              <a:t>insight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mangler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framsyn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intellektuell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innsikt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possibility is also more in line with recent studies in neurology and psychology that suggest adolescents lack abstract reasoning skills and are predisposed to risky behavior. </a:t>
            </a:r>
            <a:r>
              <a:rPr lang="en-US" sz="2800" dirty="0" smtClean="0">
                <a:solidFill>
                  <a:srgbClr val="FF0000"/>
                </a:solidFill>
              </a:rPr>
              <a:t>= </a:t>
            </a:r>
            <a:r>
              <a:rPr lang="en-US" sz="2800" dirty="0" err="1" smtClean="0">
                <a:solidFill>
                  <a:srgbClr val="FF0000"/>
                </a:solidFill>
              </a:rPr>
              <a:t>dumme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Several policy options exist to improve students' future outcomes if myopic behavior explains dropout </a:t>
            </a:r>
            <a:r>
              <a:rPr lang="en-US" sz="2800" dirty="0" smtClean="0"/>
              <a:t>decisions…. </a:t>
            </a:r>
            <a:br>
              <a:rPr lang="en-US" sz="2800" dirty="0" smtClean="0"/>
            </a:br>
            <a:r>
              <a:rPr lang="en-US" sz="2800" dirty="0" smtClean="0"/>
              <a:t>… </a:t>
            </a:r>
            <a:r>
              <a:rPr lang="en-US" sz="2800" dirty="0"/>
              <a:t>restricting choice, </a:t>
            </a:r>
            <a:r>
              <a:rPr lang="en-US" sz="2800" dirty="0" smtClean="0">
                <a:solidFill>
                  <a:srgbClr val="FF0000"/>
                </a:solidFill>
              </a:rPr>
              <a:t>= </a:t>
            </a:r>
            <a:r>
              <a:rPr lang="en-US" sz="2800" dirty="0" err="1" smtClean="0">
                <a:solidFill>
                  <a:srgbClr val="FF0000"/>
                </a:solidFill>
              </a:rPr>
              <a:t>mer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tvang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5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Løsningen på </a:t>
            </a:r>
            <a:r>
              <a:rPr lang="nb-NO" dirty="0" err="1" smtClean="0"/>
              <a:t>dropouts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Engaging students and providing more interesting curricula are some possibilities for making school attendance more attractive, based on self-reported reasons for dropping out. </a:t>
            </a:r>
            <a:r>
              <a:rPr lang="en-US" sz="4000" dirty="0">
                <a:solidFill>
                  <a:srgbClr val="FF0000"/>
                </a:solidFill>
              </a:rPr>
              <a:t>But identifying what specific changes would matter is difficult</a:t>
            </a:r>
            <a:endParaRPr lang="nb-NO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Denne presentasjon handler derfor IKKE om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681362" cy="4610466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Hvordan ungdom blir </a:t>
            </a:r>
            <a:r>
              <a:rPr lang="nb-NO" dirty="0" err="1" smtClean="0"/>
              <a:t>dropouts</a:t>
            </a:r>
            <a:r>
              <a:rPr lang="nb-NO" dirty="0" smtClean="0"/>
              <a:t> ?</a:t>
            </a:r>
            <a:endParaRPr lang="nb-NO" dirty="0" smtClean="0"/>
          </a:p>
          <a:p>
            <a:r>
              <a:rPr lang="nb-NO" dirty="0" smtClean="0"/>
              <a:t>Hva er galt med skolen, læreplanen eller  </a:t>
            </a:r>
            <a:r>
              <a:rPr lang="nb-NO" dirty="0" smtClean="0"/>
              <a:t>skole-eier ?</a:t>
            </a:r>
            <a:endParaRPr lang="nb-NO" dirty="0" smtClean="0"/>
          </a:p>
          <a:p>
            <a:r>
              <a:rPr lang="nb-NO" dirty="0" smtClean="0"/>
              <a:t>Hva har foreldrene gjort </a:t>
            </a:r>
            <a:r>
              <a:rPr lang="nb-NO" dirty="0" smtClean="0"/>
              <a:t>galt ?</a:t>
            </a:r>
            <a:endParaRPr lang="nb-NO" dirty="0" smtClean="0"/>
          </a:p>
          <a:p>
            <a:r>
              <a:rPr lang="nb-NO" dirty="0" smtClean="0"/>
              <a:t>Har vi bare oppdratt prinser og prinsesser som ikke </a:t>
            </a:r>
            <a:r>
              <a:rPr lang="nb-NO" dirty="0" smtClean="0"/>
              <a:t>gidder, men som elsker INSTA?</a:t>
            </a:r>
            <a:endParaRPr lang="nb-NO" dirty="0" smtClean="0"/>
          </a:p>
          <a:p>
            <a:r>
              <a:rPr lang="nb-NO" dirty="0" smtClean="0"/>
              <a:t>Er de </a:t>
            </a:r>
            <a:r>
              <a:rPr lang="nb-NO" dirty="0" smtClean="0"/>
              <a:t>late? Har de fått for lite lekser ?</a:t>
            </a:r>
          </a:p>
          <a:p>
            <a:r>
              <a:rPr lang="nb-NO" dirty="0" smtClean="0"/>
              <a:t>Er « ex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beach</a:t>
            </a:r>
            <a:r>
              <a:rPr lang="nb-NO" dirty="0" smtClean="0"/>
              <a:t>» eller andre skandale </a:t>
            </a:r>
            <a:r>
              <a:rPr lang="nb-NO" dirty="0" err="1" smtClean="0"/>
              <a:t>reality</a:t>
            </a:r>
            <a:r>
              <a:rPr lang="nb-NO" dirty="0" smtClean="0"/>
              <a:t> serier forbildet ?</a:t>
            </a:r>
            <a:endParaRPr lang="nb-NO" dirty="0" smtClean="0"/>
          </a:p>
          <a:p>
            <a:r>
              <a:rPr lang="nb-NO" dirty="0" smtClean="0"/>
              <a:t>Er det rett og slett for mye moro på </a:t>
            </a:r>
            <a:r>
              <a:rPr lang="nb-NO" dirty="0" err="1" smtClean="0"/>
              <a:t>youtube</a:t>
            </a:r>
            <a:r>
              <a:rPr lang="nb-NO" dirty="0" smtClean="0"/>
              <a:t> </a:t>
            </a:r>
          </a:p>
          <a:p>
            <a:r>
              <a:rPr lang="nb-NO" dirty="0" smtClean="0"/>
              <a:t>Bør vi fjerne alle </a:t>
            </a:r>
            <a:r>
              <a:rPr lang="nb-NO" dirty="0" err="1" smtClean="0"/>
              <a:t>pcer</a:t>
            </a:r>
            <a:r>
              <a:rPr lang="nb-NO" dirty="0" smtClean="0"/>
              <a:t> </a:t>
            </a:r>
            <a:r>
              <a:rPr lang="nb-NO" dirty="0" smtClean="0"/>
              <a:t>og mobiler fra </a:t>
            </a:r>
            <a:r>
              <a:rPr lang="nb-NO" dirty="0" smtClean="0"/>
              <a:t>skolen</a:t>
            </a:r>
          </a:p>
          <a:p>
            <a:r>
              <a:rPr lang="nb-NO" dirty="0" smtClean="0"/>
              <a:t>Eller innføre betaling for hver dag du blir i skolen ( som forskeren foreslo)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Økonomi artikkelen: </a:t>
            </a:r>
            <a:r>
              <a:rPr lang="en-US" dirty="0"/>
              <a:t>Do dropouts drop out too soon? Wealth, health and happiness from compulsory schooling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0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Læringssenteret skal (forsøke)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89727"/>
            <a:ext cx="9613861" cy="4799652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Få i gang ungdom som har gitt opp</a:t>
            </a:r>
          </a:p>
          <a:p>
            <a:r>
              <a:rPr lang="nb-NO" dirty="0" smtClean="0"/>
              <a:t>Positive opplegg og opplevelser som gir motivasjon til endring og læring</a:t>
            </a:r>
          </a:p>
          <a:p>
            <a:r>
              <a:rPr lang="nb-NO" dirty="0" smtClean="0"/>
              <a:t>Få tro på seg selv igjen. Tro på at man kan lære</a:t>
            </a:r>
          </a:p>
          <a:p>
            <a:r>
              <a:rPr lang="nb-NO" dirty="0" smtClean="0"/>
              <a:t>Få tro på at det er voksne som vil dem vel. Tro på at noen vil lytte.</a:t>
            </a:r>
          </a:p>
          <a:p>
            <a:r>
              <a:rPr lang="nb-NO" dirty="0" smtClean="0"/>
              <a:t>Lære om viktige verdier som </a:t>
            </a:r>
            <a:br>
              <a:rPr lang="nb-NO" dirty="0" smtClean="0"/>
            </a:br>
            <a:r>
              <a:rPr lang="nb-NO" dirty="0" smtClean="0"/>
              <a:t>- ærlighet, respekt og sannhet og glede ved arbeid</a:t>
            </a:r>
            <a:br>
              <a:rPr lang="nb-NO" dirty="0" smtClean="0"/>
            </a:br>
            <a:r>
              <a:rPr lang="nb-NO" dirty="0" smtClean="0"/>
              <a:t>- mot til å gjøre endring ,takknemlighet og vennlighet ( folkeskikk)</a:t>
            </a:r>
          </a:p>
          <a:p>
            <a:r>
              <a:rPr lang="nb-NO" dirty="0" smtClean="0"/>
              <a:t>Hjelpe ungdom til å komme i gang med arbeidslivet</a:t>
            </a:r>
            <a:br>
              <a:rPr lang="nb-NO" dirty="0" smtClean="0"/>
            </a:br>
            <a:r>
              <a:rPr lang="nb-NO" dirty="0" smtClean="0"/>
              <a:t>- trene på bedrifts skills – hva må du kunne når du jobber i en bedrift !</a:t>
            </a:r>
            <a:br>
              <a:rPr lang="nb-NO" dirty="0" smtClean="0"/>
            </a:br>
            <a:r>
              <a:rPr lang="nb-NO" dirty="0" smtClean="0"/>
              <a:t>- trene faglig kompetanse i salgsfaget</a:t>
            </a:r>
            <a:br>
              <a:rPr lang="nb-NO" dirty="0" smtClean="0"/>
            </a:br>
            <a:r>
              <a:rPr lang="nb-NO" dirty="0" smtClean="0"/>
              <a:t>- trene på sosiale ferdigheter</a:t>
            </a:r>
          </a:p>
          <a:p>
            <a:r>
              <a:rPr lang="nb-NO" dirty="0" smtClean="0"/>
              <a:t>Bli lærekandidat i salgsfaget . 1 av 10 vil kunne spare samfunnet for </a:t>
            </a:r>
            <a:r>
              <a:rPr lang="nb-NO" dirty="0" err="1" smtClean="0"/>
              <a:t>mill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820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01E31D83BA854595043ACCB9BF61C7" ma:contentTypeVersion="30" ma:contentTypeDescription="Opprett et nytt dokument." ma:contentTypeScope="" ma:versionID="e97f334c08fe7a402bc7575d5f340767">
  <xsd:schema xmlns:xsd="http://www.w3.org/2001/XMLSchema" xmlns:xs="http://www.w3.org/2001/XMLSchema" xmlns:p="http://schemas.microsoft.com/office/2006/metadata/properties" xmlns:ns1="http://schemas.microsoft.com/sharepoint/v3" xmlns:ns3="6d2f97f8-f0b4-489b-9843-ce15ef4e632f" xmlns:ns4="8e5f23ce-2ea9-4465-a8fb-feacea2451af" targetNamespace="http://schemas.microsoft.com/office/2006/metadata/properties" ma:root="true" ma:fieldsID="416e934cb228f1c668973558d70a5e08" ns1:_="" ns3:_="" ns4:_="">
    <xsd:import namespace="http://schemas.microsoft.com/sharepoint/v3"/>
    <xsd:import namespace="6d2f97f8-f0b4-489b-9843-ce15ef4e632f"/>
    <xsd:import namespace="8e5f23ce-2ea9-4465-a8fb-feacea2451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f97f8-f0b4-489b-9843-ce15ef4e6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f23ce-2ea9-4465-a8fb-feacea245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emplates xmlns="6d2f97f8-f0b4-489b-9843-ce15ef4e632f" xsi:nil="true"/>
    <Has_Teacher_Only_SectionGroup xmlns="6d2f97f8-f0b4-489b-9843-ce15ef4e632f" xsi:nil="true"/>
    <NotebookType xmlns="6d2f97f8-f0b4-489b-9843-ce15ef4e632f" xsi:nil="true"/>
    <IsNotebookLocked xmlns="6d2f97f8-f0b4-489b-9843-ce15ef4e632f" xsi:nil="true"/>
    <Is_Collaboration_Space_Locked xmlns="6d2f97f8-f0b4-489b-9843-ce15ef4e632f" xsi:nil="true"/>
    <Self_Registration_Enabled xmlns="6d2f97f8-f0b4-489b-9843-ce15ef4e632f" xsi:nil="true"/>
    <FolderType xmlns="6d2f97f8-f0b4-489b-9843-ce15ef4e632f" xsi:nil="true"/>
    <Invited_Students xmlns="6d2f97f8-f0b4-489b-9843-ce15ef4e632f" xsi:nil="true"/>
    <_ip_UnifiedCompliancePolicyProperties xmlns="http://schemas.microsoft.com/sharepoint/v3" xsi:nil="true"/>
    <CultureName xmlns="6d2f97f8-f0b4-489b-9843-ce15ef4e632f" xsi:nil="true"/>
    <Students xmlns="6d2f97f8-f0b4-489b-9843-ce15ef4e632f">
      <UserInfo>
        <DisplayName/>
        <AccountId xsi:nil="true"/>
        <AccountType/>
      </UserInfo>
    </Students>
    <TeamsChannelId xmlns="6d2f97f8-f0b4-489b-9843-ce15ef4e632f" xsi:nil="true"/>
    <DefaultSectionNames xmlns="6d2f97f8-f0b4-489b-9843-ce15ef4e632f" xsi:nil="true"/>
    <Teachers xmlns="6d2f97f8-f0b4-489b-9843-ce15ef4e632f">
      <UserInfo>
        <DisplayName/>
        <AccountId xsi:nil="true"/>
        <AccountType/>
      </UserInfo>
    </Teachers>
    <AppVersion xmlns="6d2f97f8-f0b4-489b-9843-ce15ef4e632f" xsi:nil="true"/>
    <Invited_Teachers xmlns="6d2f97f8-f0b4-489b-9843-ce15ef4e632f" xsi:nil="true"/>
    <Owner xmlns="6d2f97f8-f0b4-489b-9843-ce15ef4e632f">
      <UserInfo>
        <DisplayName/>
        <AccountId xsi:nil="true"/>
        <AccountType/>
      </UserInfo>
    </Owner>
    <Student_Groups xmlns="6d2f97f8-f0b4-489b-9843-ce15ef4e632f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97A36DBA-35DC-4C9D-B7B8-3F6933B0F1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2DDD8-A460-445F-A922-D3DC54FC0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2f97f8-f0b4-489b-9843-ce15ef4e632f"/>
    <ds:schemaRef ds:uri="8e5f23ce-2ea9-4465-a8fb-feacea2451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CEB235-D25C-439B-91AF-15B6EB814785}">
  <ds:schemaRefs>
    <ds:schemaRef ds:uri="http://schemas.openxmlformats.org/package/2006/metadata/core-properties"/>
    <ds:schemaRef ds:uri="8e5f23ce-2ea9-4465-a8fb-feacea2451a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6d2f97f8-f0b4-489b-9843-ce15ef4e632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1208</TotalTime>
  <Words>1991</Words>
  <Application>Microsoft Office PowerPoint</Application>
  <PresentationFormat>Widescreen</PresentationFormat>
  <Paragraphs>154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Trebuchet MS</vt:lpstr>
      <vt:lpstr>Berlin</vt:lpstr>
      <vt:lpstr>Aksjonsforskning for å utdanne ungdommer som lærekandidater i salgsfaget </vt:lpstr>
      <vt:lpstr>Aksjonsforskning – prøving og feiling</vt:lpstr>
      <vt:lpstr>Omsorgsverket Læringssenter</vt:lpstr>
      <vt:lpstr>Læringssenteret er for dropouts / NEET</vt:lpstr>
      <vt:lpstr>NEET</vt:lpstr>
      <vt:lpstr>Menneskesyn: En økonom om dropouts</vt:lpstr>
      <vt:lpstr>Løsningen på dropouts:</vt:lpstr>
      <vt:lpstr>Denne presentasjon handler derfor IKKE om </vt:lpstr>
      <vt:lpstr>Læringssenteret skal (forsøke)</vt:lpstr>
      <vt:lpstr>4 nivåer  – refleksjon før, i og etter</vt:lpstr>
      <vt:lpstr>Fundament for opplæring</vt:lpstr>
      <vt:lpstr>Alternative opplegg for (dybde)læring</vt:lpstr>
      <vt:lpstr>Kjøp og salg av ting - entreprenørskap (Eks: Klær og popsockets)</vt:lpstr>
      <vt:lpstr>PowerPoint Presentation</vt:lpstr>
      <vt:lpstr>Praktisk opplegg i salgsfaget</vt:lpstr>
      <vt:lpstr>HELSEPROBLEMER skaper vansker</vt:lpstr>
      <vt:lpstr>Realisme i opplæring – hva er mulig !</vt:lpstr>
      <vt:lpstr>Trengs det et læringssenter ?</vt:lpstr>
      <vt:lpstr>Hva kan et læringssenter gjøre ?</vt:lpstr>
      <vt:lpstr>Fungerer det ?  NEI !!</vt:lpstr>
      <vt:lpstr>Gi opp ?  NEI - aldri</vt:lpstr>
      <vt:lpstr>Planene fremover</vt:lpstr>
      <vt:lpstr>Litteratur – se også www.yrk.no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Aksjonsforskning for å utdanne ungdommer som lærekandidater i salgsfaget </dc:title>
  <dc:creator>Ragnvald Holst-Larsen</dc:creator>
  <cp:lastModifiedBy>Ragnvald Holst-Larsen</cp:lastModifiedBy>
  <cp:revision>40</cp:revision>
  <dcterms:created xsi:type="dcterms:W3CDTF">2019-09-22T09:55:43Z</dcterms:created>
  <dcterms:modified xsi:type="dcterms:W3CDTF">2019-09-23T06:27:27Z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0x010100DB01E31D83BA854595043ACCB9BF61C7</vt:lpwstr>
  </property>
</Properties>
</file>