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48" r:id="rId5"/>
  </p:sldMasterIdLst>
  <p:notesMasterIdLst>
    <p:notesMasterId r:id="rId29"/>
  </p:notesMasterIdLst>
  <p:sldIdLst>
    <p:sldId id="258" r:id="rId6"/>
    <p:sldId id="336" r:id="rId7"/>
    <p:sldId id="341" r:id="rId8"/>
    <p:sldId id="340" r:id="rId9"/>
    <p:sldId id="319" r:id="rId10"/>
    <p:sldId id="349" r:id="rId11"/>
    <p:sldId id="342" r:id="rId12"/>
    <p:sldId id="375" r:id="rId13"/>
    <p:sldId id="356" r:id="rId14"/>
    <p:sldId id="357" r:id="rId15"/>
    <p:sldId id="370" r:id="rId16"/>
    <p:sldId id="366" r:id="rId17"/>
    <p:sldId id="376" r:id="rId18"/>
    <p:sldId id="359" r:id="rId19"/>
    <p:sldId id="360" r:id="rId20"/>
    <p:sldId id="367" r:id="rId21"/>
    <p:sldId id="361" r:id="rId22"/>
    <p:sldId id="373" r:id="rId23"/>
    <p:sldId id="348" r:id="rId24"/>
    <p:sldId id="378" r:id="rId25"/>
    <p:sldId id="381" r:id="rId26"/>
    <p:sldId id="382" r:id="rId27"/>
    <p:sldId id="379" r:id="rId28"/>
  </p:sldIdLst>
  <p:sldSz cx="9144000" cy="6858000" type="screen4x3"/>
  <p:notesSz cx="6797675" cy="9926638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smo Finne, Merethe" initials="AF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50"/>
    <a:srgbClr val="3C3C30"/>
    <a:srgbClr val="B0AA21"/>
    <a:srgbClr val="F0EDB2"/>
    <a:srgbClr val="DCD548"/>
    <a:srgbClr val="D0E080"/>
    <a:srgbClr val="9CB22C"/>
    <a:srgbClr val="2CA2A2"/>
    <a:srgbClr val="7ABC32"/>
    <a:srgbClr val="B8B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D5A43B-0D2A-4B52-A87F-074635C6A143}" v="101" dt="2022-03-16T09:48:13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738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til Hindar" userId="5e219a0f-2882-4a30-ae14-093e299e0d67" providerId="ADAL" clId="{9BD5A43B-0D2A-4B52-A87F-074635C6A143}"/>
    <pc:docChg chg="custSel addSld delSld modSld addMainMaster modMainMaster">
      <pc:chgData name="Kjetil Hindar" userId="5e219a0f-2882-4a30-ae14-093e299e0d67" providerId="ADAL" clId="{9BD5A43B-0D2A-4B52-A87F-074635C6A143}" dt="2022-03-16T11:10:02.589" v="1245" actId="20577"/>
      <pc:docMkLst>
        <pc:docMk/>
      </pc:docMkLst>
      <pc:sldChg chg="modSp mod">
        <pc:chgData name="Kjetil Hindar" userId="5e219a0f-2882-4a30-ae14-093e299e0d67" providerId="ADAL" clId="{9BD5A43B-0D2A-4B52-A87F-074635C6A143}" dt="2022-03-16T11:01:59.324" v="1098" actId="20577"/>
        <pc:sldMkLst>
          <pc:docMk/>
          <pc:sldMk cId="1229569246" sldId="341"/>
        </pc:sldMkLst>
        <pc:spChg chg="mod">
          <ac:chgData name="Kjetil Hindar" userId="5e219a0f-2882-4a30-ae14-093e299e0d67" providerId="ADAL" clId="{9BD5A43B-0D2A-4B52-A87F-074635C6A143}" dt="2022-03-16T11:01:59.324" v="1098" actId="20577"/>
          <ac:spMkLst>
            <pc:docMk/>
            <pc:sldMk cId="1229569246" sldId="341"/>
            <ac:spMk id="4" creationId="{00000000-0000-0000-0000-000000000000}"/>
          </ac:spMkLst>
        </pc:spChg>
      </pc:sldChg>
      <pc:sldChg chg="modSp mod">
        <pc:chgData name="Kjetil Hindar" userId="5e219a0f-2882-4a30-ae14-093e299e0d67" providerId="ADAL" clId="{9BD5A43B-0D2A-4B52-A87F-074635C6A143}" dt="2022-03-16T11:04:48.708" v="1109" actId="20577"/>
        <pc:sldMkLst>
          <pc:docMk/>
          <pc:sldMk cId="2736766781" sldId="361"/>
        </pc:sldMkLst>
        <pc:spChg chg="mod">
          <ac:chgData name="Kjetil Hindar" userId="5e219a0f-2882-4a30-ae14-093e299e0d67" providerId="ADAL" clId="{9BD5A43B-0D2A-4B52-A87F-074635C6A143}" dt="2022-03-16T11:04:48.708" v="1109" actId="20577"/>
          <ac:spMkLst>
            <pc:docMk/>
            <pc:sldMk cId="2736766781" sldId="361"/>
            <ac:spMk id="5" creationId="{00000000-0000-0000-0000-000000000000}"/>
          </ac:spMkLst>
        </pc:spChg>
      </pc:sldChg>
      <pc:sldChg chg="del">
        <pc:chgData name="Kjetil Hindar" userId="5e219a0f-2882-4a30-ae14-093e299e0d67" providerId="ADAL" clId="{9BD5A43B-0D2A-4B52-A87F-074635C6A143}" dt="2022-03-16T09:19:41.899" v="379" actId="47"/>
        <pc:sldMkLst>
          <pc:docMk/>
          <pc:sldMk cId="1769309721" sldId="362"/>
        </pc:sldMkLst>
      </pc:sldChg>
      <pc:sldChg chg="addSp modSp mod">
        <pc:chgData name="Kjetil Hindar" userId="5e219a0f-2882-4a30-ae14-093e299e0d67" providerId="ADAL" clId="{9BD5A43B-0D2A-4B52-A87F-074635C6A143}" dt="2022-03-16T09:21:06.300" v="417" actId="1038"/>
        <pc:sldMkLst>
          <pc:docMk/>
          <pc:sldMk cId="1603578080" sldId="378"/>
        </pc:sldMkLst>
        <pc:spChg chg="add mod">
          <ac:chgData name="Kjetil Hindar" userId="5e219a0f-2882-4a30-ae14-093e299e0d67" providerId="ADAL" clId="{9BD5A43B-0D2A-4B52-A87F-074635C6A143}" dt="2022-03-16T09:21:06.300" v="417" actId="1038"/>
          <ac:spMkLst>
            <pc:docMk/>
            <pc:sldMk cId="1603578080" sldId="378"/>
            <ac:spMk id="2" creationId="{0A86A837-0602-4748-A2A5-03900F57C5CB}"/>
          </ac:spMkLst>
        </pc:spChg>
      </pc:sldChg>
      <pc:sldChg chg="addSp modSp mod modAnim">
        <pc:chgData name="Kjetil Hindar" userId="5e219a0f-2882-4a30-ae14-093e299e0d67" providerId="ADAL" clId="{9BD5A43B-0D2A-4B52-A87F-074635C6A143}" dt="2022-03-16T11:10:02.589" v="1245" actId="20577"/>
        <pc:sldMkLst>
          <pc:docMk/>
          <pc:sldMk cId="176289404" sldId="379"/>
        </pc:sldMkLst>
        <pc:spChg chg="add mod">
          <ac:chgData name="Kjetil Hindar" userId="5e219a0f-2882-4a30-ae14-093e299e0d67" providerId="ADAL" clId="{9BD5A43B-0D2A-4B52-A87F-074635C6A143}" dt="2022-03-16T11:10:02.589" v="1245" actId="20577"/>
          <ac:spMkLst>
            <pc:docMk/>
            <pc:sldMk cId="176289404" sldId="379"/>
            <ac:spMk id="4" creationId="{4A86B90C-8400-41AB-B9EB-927DDFF74042}"/>
          </ac:spMkLst>
        </pc:spChg>
        <pc:picChg chg="add mod">
          <ac:chgData name="Kjetil Hindar" userId="5e219a0f-2882-4a30-ae14-093e299e0d67" providerId="ADAL" clId="{9BD5A43B-0D2A-4B52-A87F-074635C6A143}" dt="2022-03-16T11:09:13.160" v="1215" actId="14100"/>
          <ac:picMkLst>
            <pc:docMk/>
            <pc:sldMk cId="176289404" sldId="379"/>
            <ac:picMk id="3" creationId="{0F6E3252-3F25-4021-A24F-4719AEE400F7}"/>
          </ac:picMkLst>
        </pc:picChg>
        <pc:picChg chg="add mod">
          <ac:chgData name="Kjetil Hindar" userId="5e219a0f-2882-4a30-ae14-093e299e0d67" providerId="ADAL" clId="{9BD5A43B-0D2A-4B52-A87F-074635C6A143}" dt="2022-03-16T09:41:58.092" v="936" actId="1076"/>
          <ac:picMkLst>
            <pc:docMk/>
            <pc:sldMk cId="176289404" sldId="379"/>
            <ac:picMk id="5" creationId="{A356DA99-44EE-419F-A30A-D05B8EF1DA97}"/>
          </ac:picMkLst>
        </pc:picChg>
      </pc:sldChg>
      <pc:sldChg chg="add del">
        <pc:chgData name="Kjetil Hindar" userId="5e219a0f-2882-4a30-ae14-093e299e0d67" providerId="ADAL" clId="{9BD5A43B-0D2A-4B52-A87F-074635C6A143}" dt="2022-03-16T09:21:13.025" v="418" actId="47"/>
        <pc:sldMkLst>
          <pc:docMk/>
          <pc:sldMk cId="320731452" sldId="380"/>
        </pc:sldMkLst>
      </pc:sldChg>
      <pc:sldChg chg="addSp delSp modSp add mod delAnim">
        <pc:chgData name="Kjetil Hindar" userId="5e219a0f-2882-4a30-ae14-093e299e0d67" providerId="ADAL" clId="{9BD5A43B-0D2A-4B52-A87F-074635C6A143}" dt="2022-03-16T11:06:03.845" v="1140" actId="20577"/>
        <pc:sldMkLst>
          <pc:docMk/>
          <pc:sldMk cId="302186001" sldId="381"/>
        </pc:sldMkLst>
        <pc:spChg chg="add mod">
          <ac:chgData name="Kjetil Hindar" userId="5e219a0f-2882-4a30-ae14-093e299e0d67" providerId="ADAL" clId="{9BD5A43B-0D2A-4B52-A87F-074635C6A143}" dt="2022-03-16T11:06:03.845" v="1140" actId="20577"/>
          <ac:spMkLst>
            <pc:docMk/>
            <pc:sldMk cId="302186001" sldId="381"/>
            <ac:spMk id="2" creationId="{F7E65949-5004-40ED-A2F3-B521EEFE8192}"/>
          </ac:spMkLst>
        </pc:spChg>
        <pc:spChg chg="mod">
          <ac:chgData name="Kjetil Hindar" userId="5e219a0f-2882-4a30-ae14-093e299e0d67" providerId="ADAL" clId="{9BD5A43B-0D2A-4B52-A87F-074635C6A143}" dt="2022-03-16T09:18:27.056" v="332" actId="1038"/>
          <ac:spMkLst>
            <pc:docMk/>
            <pc:sldMk cId="302186001" sldId="381"/>
            <ac:spMk id="5" creationId="{D3752F2C-33DE-4C2C-B338-C85EC72D49D6}"/>
          </ac:spMkLst>
        </pc:spChg>
        <pc:spChg chg="mod">
          <ac:chgData name="Kjetil Hindar" userId="5e219a0f-2882-4a30-ae14-093e299e0d67" providerId="ADAL" clId="{9BD5A43B-0D2A-4B52-A87F-074635C6A143}" dt="2022-03-16T09:18:13.971" v="324" actId="1036"/>
          <ac:spMkLst>
            <pc:docMk/>
            <pc:sldMk cId="302186001" sldId="381"/>
            <ac:spMk id="7" creationId="{0A4510C4-AF9B-402A-A360-0CB7ED938760}"/>
          </ac:spMkLst>
        </pc:spChg>
        <pc:spChg chg="del mod">
          <ac:chgData name="Kjetil Hindar" userId="5e219a0f-2882-4a30-ae14-093e299e0d67" providerId="ADAL" clId="{9BD5A43B-0D2A-4B52-A87F-074635C6A143}" dt="2022-03-16T09:15:10.196" v="217" actId="478"/>
          <ac:spMkLst>
            <pc:docMk/>
            <pc:sldMk cId="302186001" sldId="381"/>
            <ac:spMk id="8" creationId="{4E191F4F-6669-41D2-A23A-A1764849F8BF}"/>
          </ac:spMkLst>
        </pc:spChg>
        <pc:spChg chg="mod">
          <ac:chgData name="Kjetil Hindar" userId="5e219a0f-2882-4a30-ae14-093e299e0d67" providerId="ADAL" clId="{9BD5A43B-0D2A-4B52-A87F-074635C6A143}" dt="2022-03-16T11:05:49.824" v="1134" actId="20577"/>
          <ac:spMkLst>
            <pc:docMk/>
            <pc:sldMk cId="302186001" sldId="381"/>
            <ac:spMk id="9" creationId="{FF252E7E-E4E8-41A7-B3F8-DD3E47E2A5B6}"/>
          </ac:spMkLst>
        </pc:spChg>
        <pc:spChg chg="mod">
          <ac:chgData name="Kjetil Hindar" userId="5e219a0f-2882-4a30-ae14-093e299e0d67" providerId="ADAL" clId="{9BD5A43B-0D2A-4B52-A87F-074635C6A143}" dt="2022-03-16T09:22:53.785" v="495" actId="313"/>
          <ac:spMkLst>
            <pc:docMk/>
            <pc:sldMk cId="302186001" sldId="381"/>
            <ac:spMk id="10" creationId="{4BAE52A2-0BAB-4FFE-9F28-80F1BF675E33}"/>
          </ac:spMkLst>
        </pc:spChg>
        <pc:spChg chg="del mod">
          <ac:chgData name="Kjetil Hindar" userId="5e219a0f-2882-4a30-ae14-093e299e0d67" providerId="ADAL" clId="{9BD5A43B-0D2A-4B52-A87F-074635C6A143}" dt="2022-03-16T09:15:01.954" v="216" actId="478"/>
          <ac:spMkLst>
            <pc:docMk/>
            <pc:sldMk cId="302186001" sldId="381"/>
            <ac:spMk id="11" creationId="{65CF71CA-BEBF-42B3-AF8A-271053A9F6ED}"/>
          </ac:spMkLst>
        </pc:spChg>
        <pc:picChg chg="mod">
          <ac:chgData name="Kjetil Hindar" userId="5e219a0f-2882-4a30-ae14-093e299e0d67" providerId="ADAL" clId="{9BD5A43B-0D2A-4B52-A87F-074635C6A143}" dt="2022-03-16T09:17:16.366" v="291" actId="1076"/>
          <ac:picMkLst>
            <pc:docMk/>
            <pc:sldMk cId="302186001" sldId="381"/>
            <ac:picMk id="4" creationId="{A336ECA5-9506-4AE1-9988-7CD25E48093E}"/>
          </ac:picMkLst>
        </pc:picChg>
      </pc:sldChg>
      <pc:sldChg chg="addSp modSp add mod">
        <pc:chgData name="Kjetil Hindar" userId="5e219a0f-2882-4a30-ae14-093e299e0d67" providerId="ADAL" clId="{9BD5A43B-0D2A-4B52-A87F-074635C6A143}" dt="2022-03-16T11:06:12.534" v="1146" actId="20577"/>
        <pc:sldMkLst>
          <pc:docMk/>
          <pc:sldMk cId="628925792" sldId="382"/>
        </pc:sldMkLst>
        <pc:spChg chg="add mod">
          <ac:chgData name="Kjetil Hindar" userId="5e219a0f-2882-4a30-ae14-093e299e0d67" providerId="ADAL" clId="{9BD5A43B-0D2A-4B52-A87F-074635C6A143}" dt="2022-03-16T11:06:12.534" v="1146" actId="20577"/>
          <ac:spMkLst>
            <pc:docMk/>
            <pc:sldMk cId="628925792" sldId="382"/>
            <ac:spMk id="4" creationId="{4D71DE45-3E87-4210-BA3F-8C9AF61E3127}"/>
          </ac:spMkLst>
        </pc:spChg>
        <pc:spChg chg="mod">
          <ac:chgData name="Kjetil Hindar" userId="5e219a0f-2882-4a30-ae14-093e299e0d67" providerId="ADAL" clId="{9BD5A43B-0D2A-4B52-A87F-074635C6A143}" dt="2022-03-16T09:19:28.933" v="378" actId="20577"/>
          <ac:spMkLst>
            <pc:docMk/>
            <pc:sldMk cId="628925792" sldId="382"/>
            <ac:spMk id="11" creationId="{6C1E4E26-88FB-4165-992A-CDE1C3C80245}"/>
          </ac:spMkLst>
        </pc:spChg>
      </pc:sldChg>
      <pc:sldChg chg="add del">
        <pc:chgData name="Kjetil Hindar" userId="5e219a0f-2882-4a30-ae14-093e299e0d67" providerId="ADAL" clId="{9BD5A43B-0D2A-4B52-A87F-074635C6A143}" dt="2022-03-16T09:09:25.698" v="63" actId="47"/>
        <pc:sldMkLst>
          <pc:docMk/>
          <pc:sldMk cId="1364882116" sldId="383"/>
        </pc:sldMkLst>
      </pc:sldChg>
      <pc:sldMasterChg chg="add addSldLayout">
        <pc:chgData name="Kjetil Hindar" userId="5e219a0f-2882-4a30-ae14-093e299e0d67" providerId="ADAL" clId="{9BD5A43B-0D2A-4B52-A87F-074635C6A143}" dt="2022-03-16T09:05:34.451" v="3" actId="27028"/>
        <pc:sldMasterMkLst>
          <pc:docMk/>
          <pc:sldMasterMk cId="104383303" sldId="2147483648"/>
        </pc:sldMasterMkLst>
        <pc:sldLayoutChg chg="add">
          <pc:chgData name="Kjetil Hindar" userId="5e219a0f-2882-4a30-ae14-093e299e0d67" providerId="ADAL" clId="{9BD5A43B-0D2A-4B52-A87F-074635C6A143}" dt="2022-03-16T09:04:58.897" v="1" actId="27028"/>
          <pc:sldLayoutMkLst>
            <pc:docMk/>
            <pc:sldMasterMk cId="104383303" sldId="2147483648"/>
            <pc:sldLayoutMk cId="903797736" sldId="2147483650"/>
          </pc:sldLayoutMkLst>
        </pc:sldLayoutChg>
        <pc:sldLayoutChg chg="add">
          <pc:chgData name="Kjetil Hindar" userId="5e219a0f-2882-4a30-ae14-093e299e0d67" providerId="ADAL" clId="{9BD5A43B-0D2A-4B52-A87F-074635C6A143}" dt="2022-03-16T09:05:34.451" v="3" actId="27028"/>
          <pc:sldLayoutMkLst>
            <pc:docMk/>
            <pc:sldMasterMk cId="104383303" sldId="2147483648"/>
            <pc:sldLayoutMk cId="908804074" sldId="2147483661"/>
          </pc:sldLayoutMkLst>
        </pc:sldLayoutChg>
      </pc:sldMasterChg>
      <pc:sldMasterChg chg="replId modSldLayout">
        <pc:chgData name="Kjetil Hindar" userId="5e219a0f-2882-4a30-ae14-093e299e0d67" providerId="ADAL" clId="{9BD5A43B-0D2A-4B52-A87F-074635C6A143}" dt="2022-03-16T09:04:58.897" v="1" actId="27028"/>
        <pc:sldMasterMkLst>
          <pc:docMk/>
          <pc:sldMasterMk cId="0" sldId="2147483658"/>
        </pc:sldMasterMkLst>
        <pc:sldLayoutChg chg="replId">
          <pc:chgData name="Kjetil Hindar" userId="5e219a0f-2882-4a30-ae14-093e299e0d67" providerId="ADAL" clId="{9BD5A43B-0D2A-4B52-A87F-074635C6A143}" dt="2022-03-16T09:04:58.897" v="1" actId="27028"/>
          <pc:sldLayoutMkLst>
            <pc:docMk/>
            <pc:sldMasterMk cId="0" sldId="214748365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1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6331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4E49813C-8592-4886-AEE2-6C3E3C20B78F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1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7C6FE088-F741-459E-9F2D-20246F275A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590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E088-F741-459E-9F2D-20246F275A2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39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E088-F741-459E-9F2D-20246F275A2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36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E088-F741-459E-9F2D-20246F275A2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1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4381247"/>
            <a:ext cx="7772400" cy="68872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26250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NAVN PÅ FOREDRAG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069975"/>
            <a:ext cx="6400800" cy="1419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rgbClr val="626250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Navn på foredragsholder</a:t>
            </a:r>
            <a:br>
              <a:rPr lang="nb-NO"/>
            </a:br>
            <a:r>
              <a:rPr lang="nb-NO"/>
              <a:t>Tittel foredragsholder</a:t>
            </a:r>
            <a:br>
              <a:rPr lang="nb-NO"/>
            </a:br>
            <a:r>
              <a:rPr lang="nb-NO" err="1"/>
              <a:t>dd.mm.åå</a:t>
            </a:r>
            <a:r>
              <a:rPr lang="nb-NO"/>
              <a:t> Sted</a:t>
            </a:r>
            <a:endParaRPr lang="nn-NO"/>
          </a:p>
          <a:p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6" y="1189323"/>
            <a:ext cx="5870448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564" y="1664804"/>
            <a:ext cx="8291264" cy="504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1" y="2276874"/>
            <a:ext cx="8291264" cy="3600401"/>
          </a:xfrm>
        </p:spPr>
        <p:txBody>
          <a:bodyPr/>
          <a:lstStyle>
            <a:lvl1pPr>
              <a:spcAft>
                <a:spcPts val="0"/>
              </a:spcAft>
              <a:defRPr sz="1950"/>
            </a:lvl1pPr>
            <a:lvl2pPr>
              <a:spcAft>
                <a:spcPts val="0"/>
              </a:spcAft>
              <a:defRPr sz="1725"/>
            </a:lvl2pPr>
            <a:lvl3pPr>
              <a:spcAft>
                <a:spcPts val="0"/>
              </a:spcAft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880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20C2-145E-421C-B6F2-AD31CC77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899C7-D50D-44EA-8628-B0420490C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9D9B2-9783-4849-97BD-DD3D997B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8D89-FAE0-4CFE-9612-0872F85B38F4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C5597-4D40-4E4D-8ECA-6F985F6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B776C-E5BC-47D0-BB01-C5398B43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57B7-7C7B-4C18-9B64-3DABAD4BD8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79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9711" b="48845"/>
          <a:stretch/>
        </p:blipFill>
        <p:spPr>
          <a:xfrm>
            <a:off x="7796770" y="6385650"/>
            <a:ext cx="994430" cy="23193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445412"/>
            <a:ext cx="8229600" cy="761769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Klikk for å skrive tittel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57200" y="153488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95959"/>
                </a:solidFill>
                <a:latin typeface="Tahoma"/>
                <a:cs typeface="Tahoma"/>
              </a:defRPr>
            </a:lvl1pPr>
            <a:lvl2pPr>
              <a:defRPr sz="2000">
                <a:solidFill>
                  <a:srgbClr val="595959"/>
                </a:solidFill>
                <a:latin typeface="Tahoma"/>
                <a:cs typeface="Tahoma"/>
              </a:defRPr>
            </a:lvl2pPr>
            <a:lvl3pPr>
              <a:defRPr sz="1800">
                <a:solidFill>
                  <a:srgbClr val="595959"/>
                </a:solidFill>
                <a:latin typeface="Tahoma"/>
                <a:cs typeface="Tahoma"/>
              </a:defRPr>
            </a:lvl3pPr>
            <a:lvl4pPr>
              <a:defRPr sz="1600">
                <a:solidFill>
                  <a:srgbClr val="595959"/>
                </a:solidFill>
                <a:latin typeface="Tahoma"/>
                <a:cs typeface="Tahoma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5pPr>
          </a:lstStyle>
          <a:p>
            <a:pPr lvl="0"/>
            <a:r>
              <a:rPr lang="nb-NO"/>
              <a:t>Klikk for å skrive punkter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445412"/>
            <a:ext cx="8229600" cy="761769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Klikk for å skrive tittel</a:t>
            </a:r>
            <a:endParaRPr lang="nn-NO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57200" y="1520370"/>
            <a:ext cx="8229600" cy="45259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>
                <a:solidFill>
                  <a:srgbClr val="595959"/>
                </a:solidFill>
                <a:latin typeface="Tahoma"/>
                <a:cs typeface="Tahoma"/>
              </a:defRPr>
            </a:lvl1pPr>
            <a:lvl2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2pPr>
            <a:lvl3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3pPr>
            <a:lvl4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4pPr>
            <a:lvl5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5pPr>
          </a:lstStyle>
          <a:p>
            <a:pPr lvl="0"/>
            <a:r>
              <a:rPr lang="nb-NO"/>
              <a:t>Klikk for å skrive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9711" b="48845"/>
          <a:stretch/>
        </p:blipFill>
        <p:spPr>
          <a:xfrm>
            <a:off x="7796770" y="6385650"/>
            <a:ext cx="994430" cy="2319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445412"/>
            <a:ext cx="8229600" cy="761769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Klikk for å skrive tittel</a:t>
            </a:r>
            <a:endParaRPr lang="nn-NO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57201" y="1520370"/>
            <a:ext cx="4738914" cy="45259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>
                <a:solidFill>
                  <a:srgbClr val="595959"/>
                </a:solidFill>
                <a:latin typeface="Tahoma"/>
                <a:cs typeface="Tahoma"/>
              </a:defRPr>
            </a:lvl1pPr>
            <a:lvl2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2pPr>
            <a:lvl3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3pPr>
            <a:lvl4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4pPr>
            <a:lvl5pPr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5pPr>
          </a:lstStyle>
          <a:p>
            <a:pPr lvl="0"/>
            <a:r>
              <a:rPr lang="nb-NO"/>
              <a:t>Klikk for å skrive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9711" b="48845"/>
          <a:stretch/>
        </p:blipFill>
        <p:spPr>
          <a:xfrm>
            <a:off x="7796770" y="6385650"/>
            <a:ext cx="994430" cy="2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445412"/>
            <a:ext cx="8229600" cy="761769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Klikk for å skrive tittel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57200" y="1520370"/>
            <a:ext cx="4796971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95959"/>
                </a:solidFill>
                <a:latin typeface="Tahoma"/>
                <a:cs typeface="Tahoma"/>
              </a:defRPr>
            </a:lvl1pPr>
            <a:lvl2pPr>
              <a:defRPr sz="2000">
                <a:solidFill>
                  <a:srgbClr val="595959"/>
                </a:solidFill>
                <a:latin typeface="Tahoma"/>
                <a:cs typeface="Tahoma"/>
              </a:defRPr>
            </a:lvl2pPr>
            <a:lvl3pPr>
              <a:defRPr sz="1800">
                <a:solidFill>
                  <a:srgbClr val="595959"/>
                </a:solidFill>
                <a:latin typeface="Tahoma"/>
                <a:cs typeface="Tahoma"/>
              </a:defRPr>
            </a:lvl3pPr>
            <a:lvl4pPr>
              <a:defRPr sz="1600">
                <a:solidFill>
                  <a:srgbClr val="595959"/>
                </a:solidFill>
                <a:latin typeface="Tahoma"/>
                <a:cs typeface="Tahoma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Geneva"/>
                <a:cs typeface="Geneva"/>
              </a:defRPr>
            </a:lvl5pPr>
          </a:lstStyle>
          <a:p>
            <a:pPr lvl="0"/>
            <a:r>
              <a:rPr lang="nb-NO"/>
              <a:t>Klikk for å skrive punkter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9711" b="48845"/>
          <a:stretch/>
        </p:blipFill>
        <p:spPr>
          <a:xfrm>
            <a:off x="7796770" y="6385650"/>
            <a:ext cx="994430" cy="2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457200" y="444304"/>
            <a:ext cx="8229600" cy="761769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Klikk for å skrive tittel</a:t>
            </a:r>
            <a:endParaRPr lang="nn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9711" b="48845"/>
          <a:stretch/>
        </p:blipFill>
        <p:spPr>
          <a:xfrm>
            <a:off x="7796770" y="6385650"/>
            <a:ext cx="994430" cy="2319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4" descr="ElementerN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4381247"/>
            <a:ext cx="7772400" cy="68872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95959"/>
                </a:solidFill>
                <a:latin typeface="Tahoma"/>
                <a:cs typeface="Tahoma"/>
              </a:defRPr>
            </a:lvl1pPr>
          </a:lstStyle>
          <a:p>
            <a:r>
              <a:rPr lang="nb-NO"/>
              <a:t>TAKK FOR AT DU HØRTE PÅ!</a:t>
            </a:r>
            <a:endParaRPr lang="nn-NO"/>
          </a:p>
        </p:txBody>
      </p:sp>
      <p:sp>
        <p:nvSpPr>
          <p:cNvPr id="4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069975"/>
            <a:ext cx="6400800" cy="1419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595959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Spørsmål nå eller senere til [navn], [e-post]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 err="1"/>
              <a:t>www.vkm.no</a:t>
            </a:r>
            <a:endParaRPr lang="nn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6" y="1189323"/>
            <a:ext cx="5870448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68D0BA-DF29-482D-835E-501F5F6C149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FEA744-1486-4524-A7C7-85242BE2A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7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5" r:id="rId4"/>
    <p:sldLayoutId id="2147483656" r:id="rId5"/>
    <p:sldLayoutId id="2147483652" r:id="rId6"/>
    <p:sldLayoutId id="2147483653" r:id="rId7"/>
    <p:sldLayoutId id="2147483654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8DFB3-7989-4DF1-BBE1-DE862F522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E429-039C-48D1-B4DC-15B9ED540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C69F4-5341-46E6-A08A-9775058AB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18D89-FAE0-4CFE-9612-0872F85B38F4}" type="datetimeFigureOut">
              <a:rPr lang="nb-NO" smtClean="0"/>
              <a:t>16.03.2022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4B166-BE1C-45F1-9767-82352D8EB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1F02-FD0D-4174-8A5E-AF0ADA30B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257B7-7C7B-4C18-9B64-3DABAD4BD8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3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3726113"/>
            <a:ext cx="7772400" cy="688728"/>
          </a:xfrm>
        </p:spPr>
        <p:txBody>
          <a:bodyPr anchor="t"/>
          <a:lstStyle/>
          <a:p>
            <a:r>
              <a:rPr lang="nb-NO">
                <a:ea typeface="Tahoma"/>
              </a:rPr>
              <a:t>Pukkellaks i Norge – risikovurdering for biomangfold, vill laksefisk og akvakultur</a:t>
            </a:r>
            <a:endParaRPr lang="nb-NO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nb-NO" sz="1600" dirty="0">
                <a:ea typeface="Tahoma"/>
              </a:rPr>
              <a:t>Kjetil Hindar</a:t>
            </a:r>
          </a:p>
          <a:p>
            <a:r>
              <a:rPr lang="nb-NO" sz="1600" dirty="0">
                <a:ea typeface="Tahoma"/>
              </a:rPr>
              <a:t>Prosjektgruppeleder i VKM og seniorforsker i NINA</a:t>
            </a:r>
          </a:p>
          <a:p>
            <a:r>
              <a:rPr lang="nb-NO" sz="1600" dirty="0">
                <a:ea typeface="Tahoma"/>
              </a:rPr>
              <a:t>15. januar 2020, Trondheim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Risiko for vill laksefisk – I 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339047" y="1202506"/>
            <a:ext cx="4654193" cy="5206241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Liten eller ingen risiko for krysning mellom pukkellaks og stedegen laksefisk</a:t>
            </a:r>
          </a:p>
          <a:p>
            <a:r>
              <a:rPr lang="nb-NO" dirty="0">
                <a:ea typeface="Tahoma"/>
              </a:rPr>
              <a:t>Overlapp i gytetid i Nord-Norge med tidliggytende sjørøye og sjøaure – nesten med laks (10. </a:t>
            </a:r>
            <a:r>
              <a:rPr lang="nb-NO" dirty="0" err="1">
                <a:ea typeface="Tahoma"/>
              </a:rPr>
              <a:t>vs</a:t>
            </a:r>
            <a:r>
              <a:rPr lang="nb-NO" dirty="0">
                <a:ea typeface="Tahoma"/>
              </a:rPr>
              <a:t> 15. </a:t>
            </a:r>
            <a:r>
              <a:rPr lang="nb-NO" dirty="0" err="1">
                <a:ea typeface="Tahoma"/>
              </a:rPr>
              <a:t>sept</a:t>
            </a:r>
            <a:r>
              <a:rPr lang="nb-NO" dirty="0">
                <a:ea typeface="Tahoma"/>
              </a:rPr>
              <a:t>)</a:t>
            </a:r>
          </a:p>
          <a:p>
            <a:r>
              <a:rPr lang="nb-NO" dirty="0">
                <a:ea typeface="Tahoma"/>
              </a:rPr>
              <a:t>Aggressiv pukkellaks før og under gyting angriper og kan fortrenge stedegen laksefisk</a:t>
            </a:r>
          </a:p>
          <a:p>
            <a:r>
              <a:rPr lang="nb-NO" dirty="0">
                <a:ea typeface="Tahoma"/>
              </a:rPr>
              <a:t>Tegn til flere </a:t>
            </a:r>
            <a:r>
              <a:rPr lang="nb-NO" dirty="0" err="1">
                <a:ea typeface="Tahoma"/>
              </a:rPr>
              <a:t>seintgytende</a:t>
            </a:r>
            <a:r>
              <a:rPr lang="nb-NO" dirty="0">
                <a:ea typeface="Tahoma"/>
              </a:rPr>
              <a:t> pukkellaks i Kvitsjøen (og her)</a:t>
            </a:r>
          </a:p>
        </p:txBody>
      </p:sp>
      <p:pic>
        <p:nvPicPr>
          <p:cNvPr id="2" name="Bilde 2" descr="Et bilde som inneholder fisk, gruppe, forskjellig, stående&#10;&#10;Beskrivelse som er generert med svært høy visshet">
            <a:extLst>
              <a:ext uri="{FF2B5EF4-FFF2-40B4-BE49-F238E27FC236}">
                <a16:creationId xmlns:a16="http://schemas.microsoft.com/office/drawing/2014/main" id="{8E6FB8BF-FC72-42CC-AB48-CEB5C70C5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893" y="3275110"/>
            <a:ext cx="3991353" cy="299794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B1253CD-FC57-4BF1-84B4-35F2DA258F2C}"/>
              </a:ext>
            </a:extLst>
          </p:cNvPr>
          <p:cNvSpPr txBox="1"/>
          <p:nvPr/>
        </p:nvSpPr>
        <p:spPr>
          <a:xfrm>
            <a:off x="5396501" y="327511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Rune Muladal</a:t>
            </a:r>
            <a:endParaRPr lang="nb-NO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36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Risiko for vill laksefisk – II 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034418"/>
            <a:ext cx="8584639" cy="3346065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Konkurranse mellom yngel av pukkellaks og stedegen laksefisk</a:t>
            </a:r>
          </a:p>
          <a:p>
            <a:r>
              <a:rPr lang="nb-NO" dirty="0">
                <a:ea typeface="Tahoma"/>
              </a:rPr>
              <a:t>Styrken på konkurransen avhengig av tettheten av pukkellaksyngel og av hvor lenge de er i ferskvann</a:t>
            </a:r>
          </a:p>
          <a:p>
            <a:r>
              <a:rPr lang="nb-NO" dirty="0">
                <a:ea typeface="Tahoma"/>
              </a:rPr>
              <a:t>Størst overlapp i store vassdrag der pukkellaks gyter langt fra havet og det er innsjøer i utvandringsveiene</a:t>
            </a:r>
          </a:p>
          <a:p>
            <a:r>
              <a:rPr lang="nb-NO" dirty="0" err="1">
                <a:ea typeface="Tahoma"/>
              </a:rPr>
              <a:t>Pukkellakssmolt</a:t>
            </a:r>
            <a:r>
              <a:rPr lang="nb-NO" dirty="0">
                <a:ea typeface="Tahoma"/>
              </a:rPr>
              <a:t> på 7-8 cm er kjent; vanligst er 3-3,5 cm</a:t>
            </a:r>
          </a:p>
          <a:p>
            <a:r>
              <a:rPr lang="nb-NO" dirty="0">
                <a:ea typeface="Tahoma"/>
              </a:rPr>
              <a:t>Effekter i havet om de er svært mange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CC216-4F61-4743-BA8B-86513F0E7CD3}"/>
              </a:ext>
            </a:extLst>
          </p:cNvPr>
          <p:cNvSpPr txBox="1"/>
          <p:nvPr/>
        </p:nvSpPr>
        <p:spPr>
          <a:xfrm>
            <a:off x="4483032" y="5485053"/>
            <a:ext cx="236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Rune Muladal</a:t>
            </a:r>
          </a:p>
        </p:txBody>
      </p:sp>
      <p:pic>
        <p:nvPicPr>
          <p:cNvPr id="8" name="Bilde 8" descr="Et bilde som inneholder tre, fisk, gjerde, dyr&#10;&#10;Beskrivelse som er generert med svært høy visshet">
            <a:extLst>
              <a:ext uri="{FF2B5EF4-FFF2-40B4-BE49-F238E27FC236}">
                <a16:creationId xmlns:a16="http://schemas.microsoft.com/office/drawing/2014/main" id="{3A6AF470-3F9C-4C90-B733-FE67AD7C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53" y="4390543"/>
            <a:ext cx="4334436" cy="2436001"/>
          </a:xfrm>
          <a:prstGeom prst="rect">
            <a:avLst/>
          </a:prstGeom>
        </p:spPr>
      </p:pic>
      <p:pic>
        <p:nvPicPr>
          <p:cNvPr id="10" name="Bilde 10" descr="Et bilde som inneholder klokke, objekt, sitter, svart&#10;&#10;Beskrivelse som er generert med svært høy visshet">
            <a:extLst>
              <a:ext uri="{FF2B5EF4-FFF2-40B4-BE49-F238E27FC236}">
                <a16:creationId xmlns:a16="http://schemas.microsoft.com/office/drawing/2014/main" id="{3F8357C9-3E79-4609-8804-31ADF83C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41007"/>
            <a:ext cx="3002616" cy="1088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EAA9E-CB2A-4DFF-AF44-6BC9049CAAD1}"/>
              </a:ext>
            </a:extLst>
          </p:cNvPr>
          <p:cNvSpPr txBox="1"/>
          <p:nvPr/>
        </p:nvSpPr>
        <p:spPr>
          <a:xfrm>
            <a:off x="457200" y="6116721"/>
            <a:ext cx="3002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/>
              <a:t>Foto: </a:t>
            </a:r>
          </a:p>
          <a:p>
            <a:r>
              <a:rPr lang="nb-NO" sz="1400"/>
              <a:t>Jan Gunnar Jensås og Karl Karlsen</a:t>
            </a:r>
          </a:p>
        </p:txBody>
      </p:sp>
    </p:spTree>
    <p:extLst>
      <p:ext uri="{BB962C8B-B14F-4D97-AF65-F5344CB8AC3E}">
        <p14:creationId xmlns:p14="http://schemas.microsoft.com/office/powerpoint/2010/main" val="2301139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8"/>
          <a:stretch/>
        </p:blipFill>
        <p:spPr>
          <a:xfrm>
            <a:off x="-2470" y="-1"/>
            <a:ext cx="9146470" cy="4541645"/>
          </a:xfrm>
          <a:prstGeom prst="rect">
            <a:avLst/>
          </a:prstGeom>
        </p:spPr>
      </p:pic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4623652"/>
            <a:ext cx="8532158" cy="2100623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Kun den som er relatert til fiskesykdommer</a:t>
            </a:r>
            <a:endParaRPr lang="en-US" dirty="0">
              <a:ea typeface="Tahoma"/>
            </a:endParaRPr>
          </a:p>
          <a:p>
            <a:r>
              <a:rPr lang="nb-NO" dirty="0">
                <a:ea typeface="Tahoma"/>
              </a:rPr>
              <a:t>Pukkellaks har ikke tatt med seg nye sykdomsorganismer</a:t>
            </a:r>
            <a:endParaRPr lang="en-US" dirty="0">
              <a:ea typeface="Tahoma"/>
            </a:endParaRPr>
          </a:p>
          <a:p>
            <a:r>
              <a:rPr lang="nb-NO" dirty="0">
                <a:ea typeface="Tahoma"/>
              </a:rPr>
              <a:t>Kan bidra til å spre kjente fiskesykdommer</a:t>
            </a:r>
          </a:p>
          <a:p>
            <a:r>
              <a:rPr lang="nb-NO" dirty="0" err="1">
                <a:ea typeface="Tahoma"/>
              </a:rPr>
              <a:t>Vet.inst</a:t>
            </a:r>
            <a:r>
              <a:rPr lang="nb-NO" dirty="0">
                <a:ea typeface="Tahoma"/>
              </a:rPr>
              <a:t>. har funnet kjente virus og en zoonotisk bakterie</a:t>
            </a:r>
            <a:endParaRPr lang="en-US" dirty="0">
              <a:ea typeface="Tahoma"/>
            </a:endParaRPr>
          </a:p>
          <a:p>
            <a:r>
              <a:rPr lang="nb-NO" dirty="0">
                <a:ea typeface="Tahoma"/>
              </a:rPr>
              <a:t>Høy usikkerhet – inklusive ukjente </a:t>
            </a:r>
            <a:r>
              <a:rPr lang="nb-NO" dirty="0" err="1">
                <a:ea typeface="Tahoma"/>
              </a:rPr>
              <a:t>patogener</a:t>
            </a:r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859FE16-EAC0-4492-8A63-691B7096D309}"/>
              </a:ext>
            </a:extLst>
          </p:cNvPr>
          <p:cNvSpPr txBox="1"/>
          <p:nvPr/>
        </p:nvSpPr>
        <p:spPr>
          <a:xfrm>
            <a:off x="690282" y="2886635"/>
            <a:ext cx="4580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4000">
                <a:solidFill>
                  <a:schemeClr val="bg1"/>
                </a:solidFill>
              </a:rPr>
              <a:t>Risiko for akvakultur </a:t>
            </a:r>
            <a:endParaRPr lang="nb-NO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52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96843-AC4E-4980-B5E7-C16DF813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Risikomatrise akvakultur</a:t>
            </a:r>
            <a:endParaRPr lang="nb-NO"/>
          </a:p>
        </p:txBody>
      </p:sp>
      <p:pic>
        <p:nvPicPr>
          <p:cNvPr id="5" name="Bilde 3">
            <a:extLst>
              <a:ext uri="{FF2B5EF4-FFF2-40B4-BE49-F238E27FC236}">
                <a16:creationId xmlns:a16="http://schemas.microsoft.com/office/drawing/2014/main" id="{C45E5E96-828D-472E-AE1A-72CEB8A69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16" y="1004523"/>
            <a:ext cx="8098990" cy="58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Ny økosystemtjeneste?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172988"/>
            <a:ext cx="8599287" cy="2968346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Må fiskes tidlig i sesongen og helst i havet</a:t>
            </a:r>
            <a:endParaRPr lang="nb-NO" dirty="0"/>
          </a:p>
          <a:p>
            <a:r>
              <a:rPr lang="nb-NO" dirty="0">
                <a:ea typeface="Tahoma"/>
              </a:rPr>
              <a:t>Overlapper i oppvandringstid (og kroppsstørrelse) med stedegen laksefisk</a:t>
            </a:r>
          </a:p>
          <a:p>
            <a:r>
              <a:rPr lang="nb-NO" dirty="0">
                <a:ea typeface="Tahoma"/>
              </a:rPr>
              <a:t>Minst verdifulle Stillehavslaks; og den mest tallrike</a:t>
            </a:r>
          </a:p>
          <a:p>
            <a:r>
              <a:rPr lang="nb-NO" dirty="0">
                <a:ea typeface="Tahoma"/>
              </a:rPr>
              <a:t>Reduserer verdien av sportsfiske i Norge</a:t>
            </a:r>
          </a:p>
          <a:p>
            <a:r>
              <a:rPr lang="nb-NO" dirty="0">
                <a:ea typeface="Tahoma"/>
              </a:rPr>
              <a:t>Mer negativ enn positiv effekt vurdert som økosystemtjeneste</a:t>
            </a:r>
          </a:p>
          <a:p>
            <a:endParaRPr lang="nb-NO" dirty="0">
              <a:ea typeface="Tahoma"/>
            </a:endParaRPr>
          </a:p>
          <a:p>
            <a:pPr marL="0" indent="0">
              <a:buNone/>
            </a:pPr>
            <a:endParaRPr lang="nb-NO" dirty="0">
              <a:ea typeface="Tahoma"/>
            </a:endParaRPr>
          </a:p>
          <a:p>
            <a:pPr marL="0" indent="0">
              <a:buNone/>
            </a:pPr>
            <a:endParaRPr lang="nb-NO" dirty="0">
              <a:ea typeface="Tahoma"/>
            </a:endParaRPr>
          </a:p>
        </p:txBody>
      </p:sp>
      <p:pic>
        <p:nvPicPr>
          <p:cNvPr id="6" name="Bilde 5" descr="Et bilde som inneholder fisk, sitter, bord, stor&#10;&#10;Beskrivelse som er generert med svært høy visshet">
            <a:extLst>
              <a:ext uri="{FF2B5EF4-FFF2-40B4-BE49-F238E27FC236}">
                <a16:creationId xmlns:a16="http://schemas.microsoft.com/office/drawing/2014/main" id="{B9CC49A8-AD57-4360-9C77-D9D2FCEA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5" y="4308170"/>
            <a:ext cx="6373905" cy="2488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F2B801-3F7D-4A48-B55E-A9B03642B8C2}"/>
              </a:ext>
            </a:extLst>
          </p:cNvPr>
          <p:cNvSpPr txBox="1"/>
          <p:nvPr/>
        </p:nvSpPr>
        <p:spPr>
          <a:xfrm>
            <a:off x="577043" y="6400795"/>
            <a:ext cx="2148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Foto: Håvard Vistnes</a:t>
            </a:r>
          </a:p>
        </p:txBody>
      </p:sp>
    </p:spTree>
    <p:extLst>
      <p:ext uri="{BB962C8B-B14F-4D97-AF65-F5344CB8AC3E}">
        <p14:creationId xmlns:p14="http://schemas.microsoft.com/office/powerpoint/2010/main" val="257277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Effekter i nåtid og i et 50-årsperspektiv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90818" y="1410799"/>
            <a:ext cx="7893318" cy="4525963"/>
          </a:xfrm>
        </p:spPr>
        <p:txBody>
          <a:bodyPr anchor="t"/>
          <a:lstStyle/>
          <a:p>
            <a:r>
              <a:rPr lang="nb-NO">
                <a:ea typeface="Tahoma"/>
              </a:rPr>
              <a:t>Etablert i elver i Øst-Finnmark</a:t>
            </a:r>
          </a:p>
          <a:p>
            <a:r>
              <a:rPr lang="nb-NO">
                <a:ea typeface="Tahoma"/>
              </a:rPr>
              <a:t>Mer enn 1300 pukkellaks på 10 km lakseførende strekning i </a:t>
            </a:r>
            <a:r>
              <a:rPr lang="nb-NO" err="1">
                <a:ea typeface="Tahoma"/>
              </a:rPr>
              <a:t>Klokkerelva</a:t>
            </a:r>
            <a:endParaRPr lang="nb-NO">
              <a:ea typeface="Tahoma"/>
            </a:endParaRPr>
          </a:p>
          <a:p>
            <a:r>
              <a:rPr lang="nb-NO">
                <a:ea typeface="Tahoma"/>
              </a:rPr>
              <a:t>I alle typer vassdrag i Finnmark: 4270 pukkellaks, 1180 laks, 710 </a:t>
            </a:r>
            <a:r>
              <a:rPr lang="nb-NO" err="1">
                <a:ea typeface="Tahoma"/>
              </a:rPr>
              <a:t>sjøaure</a:t>
            </a:r>
            <a:r>
              <a:rPr lang="nb-NO">
                <a:ea typeface="Tahoma"/>
              </a:rPr>
              <a:t> og 240 sjørøye telt høsten 2019</a:t>
            </a:r>
          </a:p>
          <a:p>
            <a:r>
              <a:rPr lang="nb-NO">
                <a:ea typeface="Tahoma"/>
              </a:rPr>
              <a:t>Utvidelse av kjerneområde i 2019 til Vest-Finnmark og Troms</a:t>
            </a:r>
          </a:p>
          <a:p>
            <a:r>
              <a:rPr lang="nb-NO">
                <a:ea typeface="Tahoma"/>
              </a:rPr>
              <a:t>Høy overlevelse i år med varmere </a:t>
            </a:r>
            <a:r>
              <a:rPr lang="nb-NO" err="1">
                <a:ea typeface="Tahoma"/>
              </a:rPr>
              <a:t>Barentshav</a:t>
            </a:r>
            <a:endParaRPr lang="nb-NO">
              <a:ea typeface="Tahoma"/>
            </a:endParaRPr>
          </a:p>
          <a:p>
            <a:r>
              <a:rPr lang="nb-NO">
                <a:ea typeface="Tahoma"/>
              </a:rPr>
              <a:t>Havtemperaturen øker dramatisk</a:t>
            </a:r>
          </a:p>
          <a:p>
            <a:r>
              <a:rPr lang="nb-NO">
                <a:ea typeface="Tahoma"/>
              </a:rPr>
              <a:t>Kan pukkellaks bli en sirkumpolar art i framtiden?</a:t>
            </a:r>
          </a:p>
        </p:txBody>
      </p:sp>
    </p:spTree>
    <p:extLst>
      <p:ext uri="{BB962C8B-B14F-4D97-AF65-F5344CB8AC3E}">
        <p14:creationId xmlns:p14="http://schemas.microsoft.com/office/powerpoint/2010/main" val="14412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overvåke, skjerm, datamaskin, foto&#10;&#10;Beskrivelse som er generert med svært høy visshet">
            <a:extLst>
              <a:ext uri="{FF2B5EF4-FFF2-40B4-BE49-F238E27FC236}">
                <a16:creationId xmlns:a16="http://schemas.microsoft.com/office/drawing/2014/main" id="{7655E2B3-DCCE-4A4F-8274-063C2DA9D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788" y="219469"/>
            <a:ext cx="6615954" cy="3066648"/>
          </a:xfrm>
        </p:spPr>
      </p:pic>
      <p:pic>
        <p:nvPicPr>
          <p:cNvPr id="4" name="Bilde 4" descr="Et bilde som inneholder overvåke, klokke&#10;&#10;Beskrivelse som er generert med svært høy visshet">
            <a:extLst>
              <a:ext uri="{FF2B5EF4-FFF2-40B4-BE49-F238E27FC236}">
                <a16:creationId xmlns:a16="http://schemas.microsoft.com/office/drawing/2014/main" id="{199C6422-6930-49D7-9732-B71699A8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47" y="3424465"/>
            <a:ext cx="6620435" cy="330359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9FCAE6-E5D3-487B-8378-12ADEBB46FB6}"/>
              </a:ext>
            </a:extLst>
          </p:cNvPr>
          <p:cNvSpPr txBox="1"/>
          <p:nvPr/>
        </p:nvSpPr>
        <p:spPr>
          <a:xfrm>
            <a:off x="7223312" y="320488"/>
            <a:ext cx="185793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/>
              <a:t>Havtemperatur og % isdekke i Nord-Atlanteren</a:t>
            </a:r>
            <a:endParaRPr lang="nb-NO">
              <a:cs typeface="Calibri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2057F9E-02CF-4A64-BE66-B6230354EA58}"/>
              </a:ext>
            </a:extLst>
          </p:cNvPr>
          <p:cNvSpPr txBox="1"/>
          <p:nvPr/>
        </p:nvSpPr>
        <p:spPr>
          <a:xfrm>
            <a:off x="7268135" y="3502958"/>
            <a:ext cx="175708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/>
              <a:t>Utvikling i </a:t>
            </a:r>
            <a:r>
              <a:rPr lang="nb-NO" err="1"/>
              <a:t>gjennomsnitttlig</a:t>
            </a:r>
            <a:r>
              <a:rPr lang="nb-NO"/>
              <a:t> havtemperatur og % isdekke i Nord-Atlanteren 1900 – 2019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653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Tiltak mot pukkellaks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150576"/>
            <a:ext cx="8370228" cy="4525963"/>
          </a:xfrm>
        </p:spPr>
        <p:txBody>
          <a:bodyPr anchor="t"/>
          <a:lstStyle/>
          <a:p>
            <a:r>
              <a:rPr lang="nb-NO" dirty="0"/>
              <a:t>Målrettet og lokalt tilpasset utfisking virker og er ressurskrevende</a:t>
            </a:r>
          </a:p>
          <a:p>
            <a:r>
              <a:rPr lang="nb-NO" dirty="0"/>
              <a:t>Fangstmetoder fra tradisjonelt fiske, erfaringer fra Stillehavet og utfisking av rømt oppdrettslaks</a:t>
            </a:r>
          </a:p>
          <a:p>
            <a:r>
              <a:rPr lang="nb-NO" dirty="0"/>
              <a:t>Koordinering og planlegging er nødvendig</a:t>
            </a:r>
          </a:p>
          <a:p>
            <a:r>
              <a:rPr lang="nb-NO" dirty="0"/>
              <a:t>Kan være mulig å redusere risiko for etablering og videre spredning – overvåking må måle effekt av tiltak</a:t>
            </a:r>
          </a:p>
          <a:p>
            <a:r>
              <a:rPr lang="nb-NO" dirty="0"/>
              <a:t>Tiltak må koordineres lokalt, regionalt og internasjonalt</a:t>
            </a:r>
          </a:p>
        </p:txBody>
      </p:sp>
      <p:pic>
        <p:nvPicPr>
          <p:cNvPr id="2" name="Bilde 2" descr="Et bilde som inneholder utendørs, gress, fisk, fugl&#10;&#10;Beskrivelse som er generert med svært høy visshet">
            <a:extLst>
              <a:ext uri="{FF2B5EF4-FFF2-40B4-BE49-F238E27FC236}">
                <a16:creationId xmlns:a16="http://schemas.microsoft.com/office/drawing/2014/main" id="{F977B6A0-DBFF-4280-9863-82AEEE707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47" y="4455547"/>
            <a:ext cx="4143935" cy="235081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C11EE38-0BC5-4EDC-BDA8-3FDD26961E00}"/>
              </a:ext>
            </a:extLst>
          </p:cNvPr>
          <p:cNvSpPr txBox="1"/>
          <p:nvPr/>
        </p:nvSpPr>
        <p:spPr>
          <a:xfrm>
            <a:off x="6136341" y="573293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/>
              <a:t>Utfisking i Vesterelva</a:t>
            </a:r>
          </a:p>
          <a:p>
            <a:r>
              <a:rPr lang="nb-NO" sz="1400"/>
              <a:t>Foto: Eilif A. Aslaksen, </a:t>
            </a:r>
            <a:r>
              <a:rPr lang="nb-NO" sz="1400" err="1"/>
              <a:t>Nrk</a:t>
            </a:r>
            <a:endParaRPr lang="nb-NO" sz="14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766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utendørs, gress, hund, vann&#10;&#10;Beskrivelse som er generert med svært høy visshet">
            <a:extLst>
              <a:ext uri="{FF2B5EF4-FFF2-40B4-BE49-F238E27FC236}">
                <a16:creationId xmlns:a16="http://schemas.microsoft.com/office/drawing/2014/main" id="{ED90270C-7D20-4C45-A0C7-7B8F9315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5" y="468121"/>
            <a:ext cx="8379758" cy="2683259"/>
          </a:xfrm>
          <a:prstGeom prst="rect">
            <a:avLst/>
          </a:prstGeom>
        </p:spPr>
      </p:pic>
      <p:pic>
        <p:nvPicPr>
          <p:cNvPr id="4" name="Bilde 4" descr="Et bilde som inneholder utendørs, vann, gruppe, mann&#10;&#10;Beskrivelse som er generert med svært høy visshet">
            <a:extLst>
              <a:ext uri="{FF2B5EF4-FFF2-40B4-BE49-F238E27FC236}">
                <a16:creationId xmlns:a16="http://schemas.microsoft.com/office/drawing/2014/main" id="{946FFA8A-7B6E-4AE6-9A31-F1F58008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5" y="3613610"/>
            <a:ext cx="4188758" cy="24501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F57283D-6AB6-4B0B-8354-35FF43FBE6D3}"/>
              </a:ext>
            </a:extLst>
          </p:cNvPr>
          <p:cNvSpPr txBox="1"/>
          <p:nvPr/>
        </p:nvSpPr>
        <p:spPr>
          <a:xfrm>
            <a:off x="6181165" y="40520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20CD60F-61CB-4797-B403-2C4CB19ABF1A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8" name="Bilde 8" descr="Et bilde som inneholder vann, utendørs, mann, sport&#10;&#10;Beskrivelse som er generert med svært høy visshet">
            <a:extLst>
              <a:ext uri="{FF2B5EF4-FFF2-40B4-BE49-F238E27FC236}">
                <a16:creationId xmlns:a16="http://schemas.microsoft.com/office/drawing/2014/main" id="{F478CD31-5437-4595-AB1B-35537F706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724" y="3613610"/>
            <a:ext cx="3269876" cy="2446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126AB-32AA-48D8-A896-06C27B2AF16C}"/>
              </a:ext>
            </a:extLst>
          </p:cNvPr>
          <p:cNvSpPr txBox="1"/>
          <p:nvPr/>
        </p:nvSpPr>
        <p:spPr>
          <a:xfrm>
            <a:off x="470518" y="3158214"/>
            <a:ext cx="84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Fangstfelle i Vesterelva </a:t>
            </a:r>
            <a:r>
              <a:rPr lang="nb-NO" sz="1400"/>
              <a:t>(Nesseby Herreds Jeger- og Fiskeforening) </a:t>
            </a:r>
            <a:r>
              <a:rPr lang="nb-NO"/>
              <a:t>og skisse av fella </a:t>
            </a:r>
            <a:r>
              <a:rPr lang="nb-NO" sz="1400"/>
              <a:t>(Sigrid Skoglund)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CDF3E-BAE2-4785-8FF4-E487E5424A39}"/>
              </a:ext>
            </a:extLst>
          </p:cNvPr>
          <p:cNvSpPr txBox="1"/>
          <p:nvPr/>
        </p:nvSpPr>
        <p:spPr>
          <a:xfrm>
            <a:off x="466165" y="6215164"/>
            <a:ext cx="808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Strandnot</a:t>
            </a:r>
            <a:r>
              <a:rPr lang="nb-NO" dirty="0"/>
              <a:t> og oppgraving av gytegroper i Kongsfjordelva </a:t>
            </a:r>
            <a:r>
              <a:rPr lang="nb-NO" sz="1400" dirty="0"/>
              <a:t>(Berlevåg Jeger- og fiskerforening)</a:t>
            </a:r>
          </a:p>
        </p:txBody>
      </p:sp>
    </p:spTree>
    <p:extLst>
      <p:ext uri="{BB962C8B-B14F-4D97-AF65-F5344CB8AC3E}">
        <p14:creationId xmlns:p14="http://schemas.microsoft.com/office/powerpoint/2010/main" val="294900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/>
          <p:cNvSpPr>
            <a:spLocks noGrp="1"/>
          </p:cNvSpPr>
          <p:nvPr>
            <p:ph idx="1"/>
          </p:nvPr>
        </p:nvSpPr>
        <p:spPr>
          <a:xfrm>
            <a:off x="423582" y="4388971"/>
            <a:ext cx="8386482" cy="2387386"/>
          </a:xfrm>
        </p:spPr>
        <p:txBody>
          <a:bodyPr anchor="t"/>
          <a:lstStyle/>
          <a:p>
            <a:pPr marL="0" indent="0">
              <a:buNone/>
            </a:pPr>
            <a:r>
              <a:rPr lang="nb-NO" dirty="0">
                <a:ea typeface="Tahoma"/>
              </a:rPr>
              <a:t>Prosjektgruppen i VKM: </a:t>
            </a:r>
            <a:r>
              <a:rPr lang="nb-NO" sz="1800" dirty="0">
                <a:ea typeface="Tahoma"/>
              </a:rPr>
              <a:t>Martin Malmstrøm, VKM, sekretær</a:t>
            </a:r>
          </a:p>
          <a:p>
            <a:pPr marL="0" indent="0">
              <a:buNone/>
            </a:pPr>
            <a:r>
              <a:rPr lang="nb-NO" sz="1800" dirty="0">
                <a:ea typeface="Tahoma"/>
              </a:rPr>
              <a:t>Kjetil Hindar, Odd Terje Sandlund og Eva B. Thorstad, NINA</a:t>
            </a:r>
          </a:p>
          <a:p>
            <a:pPr marL="0" indent="0">
              <a:buNone/>
            </a:pPr>
            <a:r>
              <a:rPr lang="nb-NO" sz="1800" dirty="0">
                <a:ea typeface="Tahoma"/>
              </a:rPr>
              <a:t>Gaute Velle og Knut Wiik Vollset, NORCE</a:t>
            </a:r>
          </a:p>
          <a:p>
            <a:pPr marL="0" indent="0">
              <a:buNone/>
            </a:pPr>
            <a:r>
              <a:rPr lang="nb-NO" sz="1800" dirty="0">
                <a:ea typeface="Tahoma"/>
              </a:rPr>
              <a:t>Kyrre Kausrud, Veterinærinstituttet</a:t>
            </a:r>
          </a:p>
          <a:p>
            <a:pPr marL="0" indent="0">
              <a:buNone/>
            </a:pPr>
            <a:r>
              <a:rPr lang="nb-NO" sz="1800" dirty="0">
                <a:ea typeface="Tahoma"/>
              </a:rPr>
              <a:t>Espen Rimstad og Lucy J. Robertson, NMBU</a:t>
            </a:r>
          </a:p>
          <a:p>
            <a:pPr marL="0" indent="0">
              <a:buNone/>
            </a:pPr>
            <a:r>
              <a:rPr lang="nb-NO" sz="1800" dirty="0">
                <a:ea typeface="Tahoma"/>
              </a:rPr>
              <a:t>Lars Robert Hole, Meteorologisk institutt</a:t>
            </a:r>
          </a:p>
        </p:txBody>
      </p:sp>
      <p:pic>
        <p:nvPicPr>
          <p:cNvPr id="2" name="Bilde 2" descr="Et bilde som inneholder dyr, sjiraff, mat, flokk&#10;&#10;Beskrivelse som er generert med svært høy visshet">
            <a:extLst>
              <a:ext uri="{FF2B5EF4-FFF2-40B4-BE49-F238E27FC236}">
                <a16:creationId xmlns:a16="http://schemas.microsoft.com/office/drawing/2014/main" id="{9A501D91-5C6E-4E0F-9A0E-1312BD7B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2" y="289290"/>
            <a:ext cx="8346140" cy="40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Opplegg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856546"/>
            <a:ext cx="8644217" cy="4525963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Om pukkellaks</a:t>
            </a:r>
          </a:p>
          <a:p>
            <a:r>
              <a:rPr lang="nb-NO" dirty="0">
                <a:ea typeface="Tahoma"/>
              </a:rPr>
              <a:t>Invasjonen i 2017, 2019 og 2021</a:t>
            </a:r>
          </a:p>
          <a:p>
            <a:r>
              <a:rPr lang="nb-NO" dirty="0">
                <a:ea typeface="Tahoma"/>
              </a:rPr>
              <a:t>Hvordan kom den hit?</a:t>
            </a:r>
          </a:p>
          <a:p>
            <a:r>
              <a:rPr lang="nb-NO" dirty="0">
                <a:ea typeface="Tahoma"/>
              </a:rPr>
              <a:t>Risiko for biologisk mangfold, vill laksefisk og oppdrett</a:t>
            </a:r>
          </a:p>
          <a:p>
            <a:r>
              <a:rPr lang="nb-NO" dirty="0">
                <a:ea typeface="Tahoma"/>
              </a:rPr>
              <a:t>Ny økosystemtjeneste?</a:t>
            </a:r>
          </a:p>
          <a:p>
            <a:r>
              <a:rPr lang="nb-NO" dirty="0">
                <a:ea typeface="Tahoma"/>
              </a:rPr>
              <a:t>Effekter i nåtid og i et 50-årsperspektiv</a:t>
            </a:r>
          </a:p>
          <a:p>
            <a:r>
              <a:rPr lang="nb-NO" dirty="0">
                <a:ea typeface="Tahoma"/>
              </a:rPr>
              <a:t>Tiltak mot pukkellaks</a:t>
            </a:r>
          </a:p>
          <a:p>
            <a:r>
              <a:rPr lang="nb-NO" dirty="0">
                <a:ea typeface="Tahoma"/>
              </a:rPr>
              <a:t>Norges rolle</a:t>
            </a:r>
          </a:p>
        </p:txBody>
      </p:sp>
    </p:spTree>
    <p:extLst>
      <p:ext uri="{BB962C8B-B14F-4D97-AF65-F5344CB8AC3E}">
        <p14:creationId xmlns:p14="http://schemas.microsoft.com/office/powerpoint/2010/main" val="1303175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86A837-0602-4748-A2A5-03900F57C5CB}"/>
              </a:ext>
            </a:extLst>
          </p:cNvPr>
          <p:cNvSpPr txBox="1"/>
          <p:nvPr/>
        </p:nvSpPr>
        <p:spPr>
          <a:xfrm>
            <a:off x="986318" y="2239766"/>
            <a:ext cx="7274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/>
              <a:t>Hva har skjedd siden VKM sin rapport fra januar 2020?</a:t>
            </a:r>
          </a:p>
        </p:txBody>
      </p:sp>
    </p:spTree>
    <p:extLst>
      <p:ext uri="{BB962C8B-B14F-4D97-AF65-F5344CB8AC3E}">
        <p14:creationId xmlns:p14="http://schemas.microsoft.com/office/powerpoint/2010/main" val="160357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A336ECA5-9506-4AE1-9988-7CD25E480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2" y="1664932"/>
            <a:ext cx="8298197" cy="4114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52F2C-33DE-4C2C-B338-C85EC72D49D6}"/>
              </a:ext>
            </a:extLst>
          </p:cNvPr>
          <p:cNvSpPr txBox="1"/>
          <p:nvPr/>
        </p:nvSpPr>
        <p:spPr>
          <a:xfrm>
            <a:off x="6951946" y="4480144"/>
            <a:ext cx="696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accent2">
                    <a:lumMod val="75000"/>
                  </a:schemeClr>
                </a:solidFill>
              </a:rPr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510C4-AF9B-402A-A360-0CB7ED938760}"/>
              </a:ext>
            </a:extLst>
          </p:cNvPr>
          <p:cNvSpPr txBox="1"/>
          <p:nvPr/>
        </p:nvSpPr>
        <p:spPr>
          <a:xfrm>
            <a:off x="7866964" y="4362338"/>
            <a:ext cx="1117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accent2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52E7E-E4E8-41A7-B3F8-DD3E47E2A5B6}"/>
              </a:ext>
            </a:extLst>
          </p:cNvPr>
          <p:cNvSpPr txBox="1"/>
          <p:nvPr/>
        </p:nvSpPr>
        <p:spPr>
          <a:xfrm>
            <a:off x="5810655" y="1736852"/>
            <a:ext cx="2185382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b="1" u="sng" dirty="0">
                <a:solidFill>
                  <a:schemeClr val="accent2">
                    <a:lumMod val="75000"/>
                  </a:schemeClr>
                </a:solidFill>
              </a:rPr>
              <a:t>2021</a:t>
            </a:r>
          </a:p>
          <a:p>
            <a:r>
              <a:rPr lang="nb-NO" sz="1600" dirty="0"/>
              <a:t>       &gt;100000 pukkellaks</a:t>
            </a:r>
          </a:p>
          <a:p>
            <a:r>
              <a:rPr lang="nb-NO" sz="1600" dirty="0"/>
              <a:t>       &gt;180 elver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AE52A2-0BAB-4FFE-9F28-80F1BF67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32" y="818513"/>
            <a:ext cx="8429198" cy="454200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Mer pukkellaks – 2021 er ‘all-time-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65949-5004-40ED-A2F3-B521EEFE8192}"/>
              </a:ext>
            </a:extLst>
          </p:cNvPr>
          <p:cNvSpPr txBox="1"/>
          <p:nvPr/>
        </p:nvSpPr>
        <p:spPr>
          <a:xfrm>
            <a:off x="4572000" y="5917915"/>
            <a:ext cx="384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Fra Henrik Berntsen, NINA</a:t>
            </a:r>
          </a:p>
        </p:txBody>
      </p:sp>
    </p:spTree>
    <p:extLst>
      <p:ext uri="{BB962C8B-B14F-4D97-AF65-F5344CB8AC3E}">
        <p14:creationId xmlns:p14="http://schemas.microsoft.com/office/powerpoint/2010/main" val="3021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09671F6-6BD9-4911-9F93-44E979D96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"/>
          <a:stretch/>
        </p:blipFill>
        <p:spPr>
          <a:xfrm>
            <a:off x="523838" y="2078850"/>
            <a:ext cx="2484276" cy="3447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necklace&#10;&#10;Description automatically generated">
            <a:extLst>
              <a:ext uri="{FF2B5EF4-FFF2-40B4-BE49-F238E27FC236}">
                <a16:creationId xmlns:a16="http://schemas.microsoft.com/office/drawing/2014/main" id="{37FA18EB-F2BB-4337-B587-E5A515F23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"/>
          <a:stretch/>
        </p:blipFill>
        <p:spPr>
          <a:xfrm>
            <a:off x="3081428" y="2078849"/>
            <a:ext cx="2476071" cy="3447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5AAF37-E0D0-4F76-92A0-4899D5FFC653}"/>
              </a:ext>
            </a:extLst>
          </p:cNvPr>
          <p:cNvSpPr txBox="1"/>
          <p:nvPr/>
        </p:nvSpPr>
        <p:spPr>
          <a:xfrm>
            <a:off x="3057096" y="2078849"/>
            <a:ext cx="2476071" cy="344794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sz="13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863D05-9841-4390-92B8-7C05DDD4D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3" t="27214" r="56866" b="17661"/>
          <a:stretch/>
        </p:blipFill>
        <p:spPr>
          <a:xfrm>
            <a:off x="5581831" y="2075101"/>
            <a:ext cx="2842250" cy="34612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D51C4A-5D60-443E-B759-4C65D48245B4}"/>
              </a:ext>
            </a:extLst>
          </p:cNvPr>
          <p:cNvSpPr txBox="1"/>
          <p:nvPr/>
        </p:nvSpPr>
        <p:spPr>
          <a:xfrm>
            <a:off x="5587054" y="2075436"/>
            <a:ext cx="2837026" cy="344794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4156C-867C-4BAA-9589-1FC47A6DDCE2}"/>
              </a:ext>
            </a:extLst>
          </p:cNvPr>
          <p:cNvSpPr txBox="1"/>
          <p:nvPr/>
        </p:nvSpPr>
        <p:spPr>
          <a:xfrm>
            <a:off x="5788152" y="2115126"/>
            <a:ext cx="6400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b="1" dirty="0"/>
              <a:t>2021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1E4E26-88FB-4165-992A-CDE1C3C80245}"/>
              </a:ext>
            </a:extLst>
          </p:cNvPr>
          <p:cNvSpPr txBox="1">
            <a:spLocks/>
          </p:cNvSpPr>
          <p:nvPr/>
        </p:nvSpPr>
        <p:spPr>
          <a:xfrm>
            <a:off x="348018" y="980694"/>
            <a:ext cx="8429198" cy="454200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Pukkellaks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Norge –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geografisk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utbredelse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2017, 2019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1DE45-3E87-4210-BA3F-8C9AF61E3127}"/>
              </a:ext>
            </a:extLst>
          </p:cNvPr>
          <p:cNvSpPr txBox="1"/>
          <p:nvPr/>
        </p:nvSpPr>
        <p:spPr>
          <a:xfrm>
            <a:off x="5229546" y="6041204"/>
            <a:ext cx="327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Fra Henrik Berntsen, NINA</a:t>
            </a:r>
          </a:p>
        </p:txBody>
      </p:sp>
    </p:spTree>
    <p:extLst>
      <p:ext uri="{BB962C8B-B14F-4D97-AF65-F5344CB8AC3E}">
        <p14:creationId xmlns:p14="http://schemas.microsoft.com/office/powerpoint/2010/main" val="62892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E3252-3F25-4021-A24F-4719AEE4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3" y="-817560"/>
            <a:ext cx="3668478" cy="5484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6B90C-8400-41AB-B9EB-927DDFF74042}"/>
              </a:ext>
            </a:extLst>
          </p:cNvPr>
          <p:cNvSpPr txBox="1"/>
          <p:nvPr/>
        </p:nvSpPr>
        <p:spPr>
          <a:xfrm>
            <a:off x="3863083" y="893851"/>
            <a:ext cx="50137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Mer handling</a:t>
            </a:r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Handlingsplan mot pukkellaks, 22. juni 2021 etter forslag fra NINA og </a:t>
            </a:r>
            <a:r>
              <a:rPr lang="nb-NO" sz="2000" dirty="0" err="1"/>
              <a:t>Statsf.T&amp;F</a:t>
            </a:r>
            <a:r>
              <a:rPr lang="nb-NO" sz="2000" dirty="0"/>
              <a:t>, april 2021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000" dirty="0"/>
              <a:t>Prioritering av elver</a:t>
            </a:r>
          </a:p>
          <a:p>
            <a:r>
              <a:rPr lang="nb-NO" sz="2000" dirty="0"/>
              <a:t>	Mengde pukkellaks</a:t>
            </a:r>
          </a:p>
          <a:p>
            <a:r>
              <a:rPr lang="nb-NO" sz="2000" dirty="0"/>
              <a:t>	Sårbarhet laks og sjøørret</a:t>
            </a:r>
          </a:p>
          <a:p>
            <a:r>
              <a:rPr lang="nb-NO" sz="2000" dirty="0"/>
              <a:t>	Forekomst sjørøye</a:t>
            </a:r>
          </a:p>
          <a:p>
            <a:r>
              <a:rPr lang="nb-NO" sz="2000" dirty="0"/>
              <a:t>	Sårbart biomangfold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000" dirty="0"/>
              <a:t>Prioritering av fangstmetoder</a:t>
            </a:r>
          </a:p>
          <a:p>
            <a:pPr lvl="1"/>
            <a:r>
              <a:rPr lang="nb-NO" sz="2000" dirty="0"/>
              <a:t>Flyteristfelle i 15 elver</a:t>
            </a:r>
          </a:p>
          <a:p>
            <a:pPr lvl="1"/>
            <a:r>
              <a:rPr lang="nb-NO" sz="2000" dirty="0"/>
              <a:t>Annen felle- og garnredskap</a:t>
            </a:r>
          </a:p>
          <a:p>
            <a:pPr lvl="1"/>
            <a:r>
              <a:rPr lang="nb-NO" sz="2000" dirty="0"/>
              <a:t>Harpunering og stangfiske </a:t>
            </a:r>
          </a:p>
          <a:p>
            <a:endParaRPr lang="nb-NO" sz="2000" dirty="0"/>
          </a:p>
          <a:p>
            <a:r>
              <a:rPr lang="nb-NO" sz="2000" dirty="0"/>
              <a:t>Regjeringen bevilger 15 millioner, sept. 2021</a:t>
            </a:r>
          </a:p>
          <a:p>
            <a:endParaRPr lang="nb-NO" sz="2000" dirty="0"/>
          </a:p>
          <a:p>
            <a:r>
              <a:rPr lang="nb-NO" sz="2000" dirty="0"/>
              <a:t>Kompetansegruppe for tiltak, februar 2022, ledes av Eirik Frøiland</a:t>
            </a:r>
          </a:p>
          <a:p>
            <a:endParaRPr lang="nb-NO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6DA99-44EE-419F-A30A-D05B8EF1D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" y="4678761"/>
            <a:ext cx="3388622" cy="19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445412"/>
            <a:ext cx="6884633" cy="761769"/>
          </a:xfrm>
        </p:spPr>
        <p:txBody>
          <a:bodyPr anchor="t"/>
          <a:lstStyle/>
          <a:p>
            <a:r>
              <a:rPr lang="nb-NO">
                <a:ea typeface="Tahoma"/>
              </a:rPr>
              <a:t>Pukkellaks </a:t>
            </a:r>
            <a:r>
              <a:rPr lang="nb-NO" sz="2800">
                <a:ea typeface="Tahoma"/>
              </a:rPr>
              <a:t>(</a:t>
            </a:r>
            <a:r>
              <a:rPr lang="nb-NO" sz="2800" i="1" err="1">
                <a:ea typeface="Tahoma"/>
              </a:rPr>
              <a:t>Oncorhynchus</a:t>
            </a:r>
            <a:r>
              <a:rPr lang="nb-NO" sz="2800" i="1">
                <a:ea typeface="Tahoma"/>
              </a:rPr>
              <a:t> </a:t>
            </a:r>
            <a:r>
              <a:rPr lang="nb-NO" sz="2800" i="1" err="1">
                <a:ea typeface="Tahoma"/>
              </a:rPr>
              <a:t>gorbuscha</a:t>
            </a:r>
            <a:r>
              <a:rPr lang="nb-NO" sz="2800">
                <a:ea typeface="Tahoma"/>
              </a:rPr>
              <a:t>)</a:t>
            </a:r>
            <a:endParaRPr lang="nb-NO" sz="280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199" y="1534884"/>
            <a:ext cx="6573915" cy="4525963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Pukkellaks er én av 6 arter av Stillehavslaks </a:t>
            </a:r>
          </a:p>
          <a:p>
            <a:r>
              <a:rPr lang="nb-NO" dirty="0">
                <a:ea typeface="Tahoma"/>
              </a:rPr>
              <a:t>Kjennetegnes av at hannene har en kraftig pukkel under gyting</a:t>
            </a:r>
          </a:p>
          <a:p>
            <a:r>
              <a:rPr lang="nb-NO" dirty="0">
                <a:ea typeface="Tahoma"/>
              </a:rPr>
              <a:t>Om lag 1,5 kg (varierer fra 0,5 til 4 kg)</a:t>
            </a:r>
          </a:p>
          <a:p>
            <a:r>
              <a:rPr lang="nb-NO" dirty="0">
                <a:ea typeface="Tahoma"/>
              </a:rPr>
              <a:t>Danner tallrike bestander i naturen</a:t>
            </a:r>
          </a:p>
          <a:p>
            <a:r>
              <a:rPr lang="nb-NO" dirty="0">
                <a:ea typeface="Tahoma"/>
              </a:rPr>
              <a:t>Strengt 2-årig og fascinerende livshistorie</a:t>
            </a:r>
          </a:p>
          <a:p>
            <a:r>
              <a:rPr lang="nb-NO" dirty="0">
                <a:ea typeface="Tahoma"/>
              </a:rPr>
              <a:t>Oddetalls- og </a:t>
            </a:r>
            <a:r>
              <a:rPr lang="nb-NO" dirty="0" err="1">
                <a:ea typeface="Tahoma"/>
              </a:rPr>
              <a:t>liketallsbestander</a:t>
            </a:r>
            <a:r>
              <a:rPr lang="nb-NO" dirty="0">
                <a:ea typeface="Tahoma"/>
              </a:rPr>
              <a:t> i samme elv</a:t>
            </a:r>
          </a:p>
          <a:p>
            <a:pPr marL="0" indent="0">
              <a:buNone/>
            </a:pPr>
            <a:endParaRPr lang="nb-NO" dirty="0">
              <a:ea typeface="Tahoma"/>
            </a:endParaRPr>
          </a:p>
          <a:p>
            <a:r>
              <a:rPr lang="nb-NO" dirty="0">
                <a:ea typeface="Tahoma"/>
              </a:rPr>
              <a:t>Potensielt negativ effekt der arten er introdusert</a:t>
            </a:r>
          </a:p>
          <a:p>
            <a:endParaRPr lang="nb-NO" dirty="0">
              <a:ea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CBD0C-4C29-49A7-BAC7-20A1F3173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8" r="25215"/>
          <a:stretch/>
        </p:blipFill>
        <p:spPr>
          <a:xfrm>
            <a:off x="7244190" y="0"/>
            <a:ext cx="189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6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252" y="6338881"/>
            <a:ext cx="1062719" cy="324000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Naturlig utbredelse i Stillehavet</a:t>
            </a:r>
            <a:endParaRPr lang="nb-NO"/>
          </a:p>
        </p:txBody>
      </p:sp>
      <p:pic>
        <p:nvPicPr>
          <p:cNvPr id="5" name="Bilde 5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B501049A-5A6D-46EB-908C-4C39BA74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83" y="1124785"/>
            <a:ext cx="7696198" cy="5202339"/>
          </a:xfrm>
          <a:prstGeom prst="rect">
            <a:avLst/>
          </a:prstGeom>
        </p:spPr>
      </p:pic>
      <p:pic>
        <p:nvPicPr>
          <p:cNvPr id="9" name="Bilde 9" descr="Et bilde som inneholder dyr, fisk, innendørs, mat&#10;&#10;Beskrivelse som er generert med svært høy visshet">
            <a:extLst>
              <a:ext uri="{FF2B5EF4-FFF2-40B4-BE49-F238E27FC236}">
                <a16:creationId xmlns:a16="http://schemas.microsoft.com/office/drawing/2014/main" id="{FF99E1C2-CA9C-4CF8-8A43-83E029CF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5035030"/>
            <a:ext cx="3437964" cy="12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 dirty="0">
                <a:ea typeface="Tahoma"/>
              </a:rPr>
              <a:t>Invasjonen i 2017</a:t>
            </a: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44408" y="5382790"/>
            <a:ext cx="7219025" cy="1351142"/>
          </a:xfrm>
        </p:spPr>
        <p:txBody>
          <a:bodyPr anchor="t"/>
          <a:lstStyle/>
          <a:p>
            <a:r>
              <a:rPr lang="nb-NO">
                <a:ea typeface="Tahoma"/>
              </a:rPr>
              <a:t>Eksplosiv utvikling i 2017</a:t>
            </a:r>
          </a:p>
          <a:p>
            <a:r>
              <a:rPr lang="nb-NO">
                <a:ea typeface="Tahoma"/>
              </a:rPr>
              <a:t>Øst-Finnmark, resten av Norge, Europa til Frankrike og Island; Grønland og Newfoundland</a:t>
            </a:r>
          </a:p>
        </p:txBody>
      </p:sp>
      <p:pic>
        <p:nvPicPr>
          <p:cNvPr id="3" name="Bilde 3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7374F8E5-3385-4701-8BE3-8FB3D5A2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6" y="1143944"/>
            <a:ext cx="7460877" cy="4110669"/>
          </a:xfrm>
          <a:prstGeom prst="rect">
            <a:avLst/>
          </a:prstGeom>
        </p:spPr>
      </p:pic>
      <p:pic>
        <p:nvPicPr>
          <p:cNvPr id="4" name="Bilde 4" descr="Et bilde som inneholder fisk, dyr, vann, bord&#10;&#10;Beskrivelse som er generert med svært høy visshet">
            <a:extLst>
              <a:ext uri="{FF2B5EF4-FFF2-40B4-BE49-F238E27FC236}">
                <a16:creationId xmlns:a16="http://schemas.microsoft.com/office/drawing/2014/main" id="{C14148BC-B0C2-4DBE-A665-CBEC371C6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82" y="4322908"/>
            <a:ext cx="2608731" cy="9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vann, bord, flygende, stor&#10;&#10;Beskrivelse som er generert med svært høy visshet">
            <a:extLst>
              <a:ext uri="{FF2B5EF4-FFF2-40B4-BE49-F238E27FC236}">
                <a16:creationId xmlns:a16="http://schemas.microsoft.com/office/drawing/2014/main" id="{DB195A1E-5ADA-4A4A-B344-5F403AE4A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930" y="421447"/>
            <a:ext cx="7102139" cy="5933034"/>
          </a:xfrm>
        </p:spPr>
      </p:pic>
    </p:spTree>
    <p:extLst>
      <p:ext uri="{BB962C8B-B14F-4D97-AF65-F5344CB8AC3E}">
        <p14:creationId xmlns:p14="http://schemas.microsoft.com/office/powerpoint/2010/main" val="150947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Hvordan kom pukkellaksen hit?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340351"/>
            <a:ext cx="7639235" cy="4525963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Introduksjon av pukkellaks fra Stillehavet til elver i Kvitsjøen</a:t>
            </a:r>
            <a:endParaRPr lang="nb-NO" dirty="0"/>
          </a:p>
          <a:p>
            <a:r>
              <a:rPr lang="nb-NO" dirty="0">
                <a:ea typeface="Tahoma"/>
              </a:rPr>
              <a:t>Hensikten var en ny ressurs å fiske på: stor spredning i Norge i 1960 og 1971, -73 og -75</a:t>
            </a:r>
            <a:endParaRPr lang="nb-NO" dirty="0"/>
          </a:p>
          <a:p>
            <a:r>
              <a:rPr lang="nb-NO" dirty="0">
                <a:ea typeface="Tahoma"/>
              </a:rPr>
              <a:t>Sakhalin var første kilde (1950-tallet til 1979), men ga ingen etablering i Kvitsjøen</a:t>
            </a:r>
          </a:p>
          <a:p>
            <a:r>
              <a:rPr lang="nb-NO" dirty="0" err="1">
                <a:ea typeface="Tahoma"/>
              </a:rPr>
              <a:t>Olaelva</a:t>
            </a:r>
            <a:r>
              <a:rPr lang="nb-NO" dirty="0">
                <a:ea typeface="Tahoma"/>
              </a:rPr>
              <a:t> i Magadan var neste kilde (1985-1999) og ga selv-reproduserende bestander i Kvitsjøen og Barentshavet</a:t>
            </a:r>
          </a:p>
          <a:p>
            <a:r>
              <a:rPr lang="nb-NO" dirty="0">
                <a:ea typeface="Tahoma"/>
              </a:rPr>
              <a:t>Regulær forekomst i Øst-Finnmark siden 2007</a:t>
            </a:r>
          </a:p>
          <a:p>
            <a:endParaRPr lang="nb-NO" dirty="0">
              <a:ea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5745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9C7B57-FBF6-493D-BB45-E726280E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Risikovurdering av pukkellaks i VKM</a:t>
            </a:r>
            <a:endParaRPr lang="nb-NO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756FA546-4174-4E91-B8B3-EE90603BA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42" y="1663332"/>
            <a:ext cx="6879237" cy="4822744"/>
          </a:xfrm>
        </p:spPr>
      </p:pic>
    </p:spTree>
    <p:extLst>
      <p:ext uri="{BB962C8B-B14F-4D97-AF65-F5344CB8AC3E}">
        <p14:creationId xmlns:p14="http://schemas.microsoft.com/office/powerpoint/2010/main" val="251747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>
                <a:ea typeface="Tahoma"/>
              </a:rPr>
              <a:t>Risiko for biologisk mangfold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341076"/>
            <a:ext cx="4531553" cy="4525963"/>
          </a:xfrm>
        </p:spPr>
        <p:txBody>
          <a:bodyPr anchor="t"/>
          <a:lstStyle/>
          <a:p>
            <a:r>
              <a:rPr lang="nb-NO" dirty="0">
                <a:ea typeface="Tahoma"/>
              </a:rPr>
              <a:t>Effektene øker med mengden pukkellaks</a:t>
            </a:r>
          </a:p>
          <a:p>
            <a:r>
              <a:rPr lang="nb-NO" dirty="0">
                <a:ea typeface="Tahoma"/>
              </a:rPr>
              <a:t>Effekter av pukkellaksyngel i elva</a:t>
            </a:r>
          </a:p>
          <a:p>
            <a:r>
              <a:rPr lang="nb-NO" dirty="0">
                <a:ea typeface="Tahoma"/>
              </a:rPr>
              <a:t>"Støvsuger elvebunnen"?</a:t>
            </a:r>
          </a:p>
          <a:p>
            <a:r>
              <a:rPr lang="nb-NO" dirty="0">
                <a:ea typeface="Tahoma"/>
              </a:rPr>
              <a:t>Effekter av død pukkellaks i elva</a:t>
            </a:r>
          </a:p>
          <a:p>
            <a:r>
              <a:rPr lang="nb-NO" dirty="0">
                <a:ea typeface="Tahoma"/>
              </a:rPr>
              <a:t>Elvemusling er utsatt der laks/ørret utkonkurreres av pukkellaks</a:t>
            </a:r>
          </a:p>
          <a:p>
            <a:r>
              <a:rPr lang="nb-NO" dirty="0">
                <a:ea typeface="Tahoma"/>
              </a:rPr>
              <a:t>Vi mangler kunnskap om samspill mellom pukkellaks og arter i våre økosystem</a:t>
            </a:r>
          </a:p>
        </p:txBody>
      </p:sp>
      <p:pic>
        <p:nvPicPr>
          <p:cNvPr id="2" name="Content Placeholder 3" descr="Et bilde som inneholder bord, blå, sitter, tallerken&#10;&#10;Beskrivelse som er generert med svært høy visshet">
            <a:extLst>
              <a:ext uri="{FF2B5EF4-FFF2-40B4-BE49-F238E27FC236}">
                <a16:creationId xmlns:a16="http://schemas.microsoft.com/office/drawing/2014/main" id="{9637B2A6-3D74-4591-B8DD-FC388CA30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309" y="2320780"/>
            <a:ext cx="4158690" cy="35139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C1F172C-EBBC-4A4B-A9F5-D3A45545A82E}"/>
              </a:ext>
            </a:extLst>
          </p:cNvPr>
          <p:cNvSpPr txBox="1"/>
          <p:nvPr/>
        </p:nvSpPr>
        <p:spPr>
          <a:xfrm>
            <a:off x="5026959" y="5486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Foto: Rune Muladal</a:t>
            </a:r>
            <a:r>
              <a:rPr lang="nb-NO">
                <a:solidFill>
                  <a:schemeClr val="bg1"/>
                </a:solidFill>
              </a:rPr>
              <a:t>  </a:t>
            </a:r>
            <a:endParaRPr lang="nb-NO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730367"/>
      </p:ext>
    </p:extLst>
  </p:cSld>
  <p:clrMapOvr>
    <a:masterClrMapping/>
  </p:clrMapOvr>
</p:sld>
</file>

<file path=ppt/theme/theme1.xml><?xml version="1.0" encoding="utf-8"?>
<a:theme xmlns:a="http://schemas.openxmlformats.org/drawingml/2006/main" name="VKM PowerPoint-mal-2015_NO">
  <a:themeElements>
    <a:clrScheme name="VKM">
      <a:dk1>
        <a:srgbClr val="626250"/>
      </a:dk1>
      <a:lt1>
        <a:sysClr val="window" lastClr="FFFFFF"/>
      </a:lt1>
      <a:dk2>
        <a:srgbClr val="497593"/>
      </a:dk2>
      <a:lt2>
        <a:srgbClr val="EEECE1"/>
      </a:lt2>
      <a:accent1>
        <a:srgbClr val="647832"/>
      </a:accent1>
      <a:accent2>
        <a:srgbClr val="537C69"/>
      </a:accent2>
      <a:accent3>
        <a:srgbClr val="96055A"/>
      </a:accent3>
      <a:accent4>
        <a:srgbClr val="E6500E"/>
      </a:accent4>
      <a:accent5>
        <a:srgbClr val="AD7413"/>
      </a:accent5>
      <a:accent6>
        <a:srgbClr val="B8BEB4"/>
      </a:accent6>
      <a:hlink>
        <a:srgbClr val="96055A"/>
      </a:hlink>
      <a:folHlink>
        <a:srgbClr val="537C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" id="{0B255008-4E8A-413D-B59E-EA574832E3A2}" vid="{4DDC4352-8C43-4A67-BDE1-34600D9E72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8F9075AA0660489C0E7828831F6B0D" ma:contentTypeVersion="11" ma:contentTypeDescription="Opprett et nytt dokument." ma:contentTypeScope="" ma:versionID="bc64aaa6f53f3e30f8a3037280ffe656">
  <xsd:schema xmlns:xsd="http://www.w3.org/2001/XMLSchema" xmlns:xs="http://www.w3.org/2001/XMLSchema" xmlns:p="http://schemas.microsoft.com/office/2006/metadata/properties" xmlns:ns3="2fa40c1e-17d9-490f-9406-88c9ebc66f30" xmlns:ns4="9669c7b3-7cba-4521-812b-d8adedca1378" targetNamespace="http://schemas.microsoft.com/office/2006/metadata/properties" ma:root="true" ma:fieldsID="b0dd3025e65e3c39df3047fa161a46d7" ns3:_="" ns4:_="">
    <xsd:import namespace="2fa40c1e-17d9-490f-9406-88c9ebc66f30"/>
    <xsd:import namespace="9669c7b3-7cba-4521-812b-d8adedca13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40c1e-17d9-490f-9406-88c9ebc66f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9c7b3-7cba-4521-812b-d8adedca137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9EB356-025B-4B5D-B2BA-F50BACCF4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40c1e-17d9-490f-9406-88c9ebc66f30"/>
    <ds:schemaRef ds:uri="9669c7b3-7cba-4521-812b-d8adedca13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F704A6-B95C-4DCB-8BA9-9C3AFA8206E3}">
  <ds:schemaRefs>
    <ds:schemaRef ds:uri="http://purl.org/dc/terms/"/>
    <ds:schemaRef ds:uri="http://schemas.openxmlformats.org/package/2006/metadata/core-properties"/>
    <ds:schemaRef ds:uri="http://purl.org/dc/dcmitype/"/>
    <ds:schemaRef ds:uri="9669c7b3-7cba-4521-812b-d8adedca137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fa40c1e-17d9-490f-9406-88c9ebc66f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D43802-4DEC-4E0E-9CA6-1B1C1FF769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VKM PowerPoint-mal-2018_NO</Template>
  <TotalTime>85</TotalTime>
  <Words>883</Words>
  <Application>Microsoft Office PowerPoint</Application>
  <PresentationFormat>On-screen Show (4:3)</PresentationFormat>
  <Paragraphs>127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Geneva</vt:lpstr>
      <vt:lpstr>Tahoma</vt:lpstr>
      <vt:lpstr>Wingdings</vt:lpstr>
      <vt:lpstr>VKM PowerPoint-mal-2015_NO</vt:lpstr>
      <vt:lpstr>Office Theme</vt:lpstr>
      <vt:lpstr>Pukkellaks i Norge – risikovurdering for biomangfold, vill laksefisk og akvakultur</vt:lpstr>
      <vt:lpstr>Opplegg</vt:lpstr>
      <vt:lpstr>Pukkellaks (Oncorhynchus gorbuscha)</vt:lpstr>
      <vt:lpstr>Naturlig utbredelse i Stillehavet</vt:lpstr>
      <vt:lpstr>Invasjonen i 2017</vt:lpstr>
      <vt:lpstr>PowerPoint Presentation</vt:lpstr>
      <vt:lpstr>Hvordan kom pukkellaksen hit?</vt:lpstr>
      <vt:lpstr>Risikovurdering av pukkellaks i VKM</vt:lpstr>
      <vt:lpstr>Risiko for biologisk mangfold</vt:lpstr>
      <vt:lpstr>Risiko for vill laksefisk – I </vt:lpstr>
      <vt:lpstr>Risiko for vill laksefisk – II </vt:lpstr>
      <vt:lpstr>PowerPoint Presentation</vt:lpstr>
      <vt:lpstr>Risikomatrise akvakultur</vt:lpstr>
      <vt:lpstr>Ny økosystemtjeneste?</vt:lpstr>
      <vt:lpstr>Effekter i nåtid og i et 50-årsperspektiv</vt:lpstr>
      <vt:lpstr>PowerPoint Presentation</vt:lpstr>
      <vt:lpstr>Tiltak mot pukkellaks</vt:lpstr>
      <vt:lpstr>PowerPoint Presentation</vt:lpstr>
      <vt:lpstr>PowerPoint Presentation</vt:lpstr>
      <vt:lpstr>PowerPoint Presentation</vt:lpstr>
      <vt:lpstr>Mer pukkellaks – 2021 er ‘all-time-high’</vt:lpstr>
      <vt:lpstr>PowerPoint Presentation</vt:lpstr>
      <vt:lpstr>PowerPoint Presentation</vt:lpstr>
    </vt:vector>
  </TitlesOfParts>
  <Company>FHI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VKM PowerPoint (blank)</dc:title>
  <dc:creator>Kristiansen, Tanya Samuelsen</dc:creator>
  <cp:lastModifiedBy>Kjetil Hindar</cp:lastModifiedBy>
  <cp:revision>5</cp:revision>
  <cp:lastPrinted>2020-01-14T12:29:46Z</cp:lastPrinted>
  <dcterms:created xsi:type="dcterms:W3CDTF">2019-09-30T15:47:55Z</dcterms:created>
  <dcterms:modified xsi:type="dcterms:W3CDTF">2022-03-16T11:10:27Z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0x010100988F9075AA0660489C0E7828831F6B0D</vt:lpwstr>
  </property>
  <property fmtid="{D5CDD505-2E9C-101B-9397-08002B2CF9AE}" pid="3" name="TaxKeyword">
    <vt:lpwstr/>
  </property>
  <property fmtid="{D5CDD505-2E9C-101B-9397-08002B2CF9AE}" pid="4" name="VKM Dokumenttype">
    <vt:lpwstr/>
  </property>
</Properties>
</file>