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6" r:id="rId3"/>
    <p:sldId id="280" r:id="rId4"/>
    <p:sldId id="281" r:id="rId5"/>
    <p:sldId id="293" r:id="rId6"/>
    <p:sldId id="283" r:id="rId7"/>
    <p:sldId id="284" r:id="rId8"/>
    <p:sldId id="285" r:id="rId9"/>
    <p:sldId id="286" r:id="rId10"/>
    <p:sldId id="290" r:id="rId11"/>
    <p:sldId id="291" r:id="rId12"/>
    <p:sldId id="292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28" d="100"/>
          <a:sy n="28" d="100"/>
        </p:scale>
        <p:origin x="76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67874-5566-44BF-B062-AFA25CE43E1D}" type="datetimeFigureOut">
              <a:rPr lang="nb-NO" smtClean="0"/>
              <a:t>06.04.2022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9F3C7-FAD2-41F2-A1C5-7B9F39AECE99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5367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74F5-5C27-4850-BC5D-7C89C52BB877}" type="datetimeFigureOut">
              <a:rPr lang="nb-NO" smtClean="0"/>
              <a:t>06.04.2022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020-D22A-4F2A-935D-CCE0E1ADA009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375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74F5-5C27-4850-BC5D-7C89C52BB877}" type="datetimeFigureOut">
              <a:rPr lang="nb-NO" smtClean="0"/>
              <a:t>06.04.2022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020-D22A-4F2A-935D-CCE0E1ADA009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67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74F5-5C27-4850-BC5D-7C89C52BB877}" type="datetimeFigureOut">
              <a:rPr lang="nb-NO" smtClean="0"/>
              <a:t>06.04.2022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020-D22A-4F2A-935D-CCE0E1ADA009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851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74F5-5C27-4850-BC5D-7C89C52BB877}" type="datetimeFigureOut">
              <a:rPr lang="nb-NO" smtClean="0"/>
              <a:t>06.04.2022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020-D22A-4F2A-935D-CCE0E1ADA009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644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74F5-5C27-4850-BC5D-7C89C52BB877}" type="datetimeFigureOut">
              <a:rPr lang="nb-NO" smtClean="0"/>
              <a:t>06.04.2022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020-D22A-4F2A-935D-CCE0E1ADA009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415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74F5-5C27-4850-BC5D-7C89C52BB877}" type="datetimeFigureOut">
              <a:rPr lang="nb-NO" smtClean="0"/>
              <a:t>06.04.2022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020-D22A-4F2A-935D-CCE0E1ADA009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709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74F5-5C27-4850-BC5D-7C89C52BB877}" type="datetimeFigureOut">
              <a:rPr lang="nb-NO" smtClean="0"/>
              <a:t>06.04.2022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020-D22A-4F2A-935D-CCE0E1ADA009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081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74F5-5C27-4850-BC5D-7C89C52BB877}" type="datetimeFigureOut">
              <a:rPr lang="nb-NO" smtClean="0"/>
              <a:t>06.04.2022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020-D22A-4F2A-935D-CCE0E1ADA009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250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74F5-5C27-4850-BC5D-7C89C52BB877}" type="datetimeFigureOut">
              <a:rPr lang="nb-NO" smtClean="0"/>
              <a:t>06.04.2022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020-D22A-4F2A-935D-CCE0E1ADA009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668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74F5-5C27-4850-BC5D-7C89C52BB877}" type="datetimeFigureOut">
              <a:rPr lang="nb-NO" smtClean="0"/>
              <a:t>06.04.2022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020-D22A-4F2A-935D-CCE0E1ADA009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509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74F5-5C27-4850-BC5D-7C89C52BB877}" type="datetimeFigureOut">
              <a:rPr lang="nb-NO" smtClean="0"/>
              <a:t>06.04.2022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020-D22A-4F2A-935D-CCE0E1ADA009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409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474F5-5C27-4850-BC5D-7C89C52BB877}" type="datetimeFigureOut">
              <a:rPr lang="nb-NO" smtClean="0"/>
              <a:t>06.04.2022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5020-D22A-4F2A-935D-CCE0E1ADA009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04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5756611"/>
            <a:ext cx="5803900" cy="84224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5756611"/>
            <a:ext cx="3428999" cy="736961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77975" y="3562350"/>
            <a:ext cx="7204075" cy="130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defRPr/>
            </a:pPr>
            <a:endParaRPr lang="nb-NO" altLang="nb-NO" sz="2800" kern="0" dirty="0"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6432" y="798545"/>
            <a:ext cx="6497333" cy="2387600"/>
          </a:xfrm>
        </p:spPr>
        <p:txBody>
          <a:bodyPr>
            <a:noAutofit/>
          </a:bodyPr>
          <a:lstStyle/>
          <a:p>
            <a:r>
              <a:rPr lang="en-US" sz="3600" dirty="0"/>
              <a:t> </a:t>
            </a:r>
            <a:br>
              <a:rPr lang="en-US" sz="3600" dirty="0"/>
            </a:br>
            <a:br>
              <a:rPr lang="en-US" sz="3600" dirty="0"/>
            </a:br>
            <a:r>
              <a:rPr lang="nb-NO" sz="3200" b="1" dirty="0">
                <a:latin typeface="Trebuchet MS" panose="020B0603020202020204" pitchFamily="34" charset="0"/>
              </a:rPr>
              <a:t>Kultivering</a:t>
            </a:r>
            <a:r>
              <a:rPr lang="en-US" sz="3200" b="1" dirty="0">
                <a:latin typeface="Trebuchet MS" panose="020B0603020202020204" pitchFamily="34" charset="0"/>
              </a:rPr>
              <a:t>, </a:t>
            </a:r>
            <a:r>
              <a:rPr lang="nb-NO" sz="3200" b="1" dirty="0">
                <a:latin typeface="Trebuchet MS" panose="020B0603020202020204" pitchFamily="34" charset="0"/>
              </a:rPr>
              <a:t>genbank</a:t>
            </a:r>
            <a:r>
              <a:rPr lang="en-US" sz="3200" b="1" dirty="0">
                <a:latin typeface="Trebuchet MS" panose="020B0603020202020204" pitchFamily="34" charset="0"/>
              </a:rPr>
              <a:t> </a:t>
            </a:r>
            <a:r>
              <a:rPr lang="nb-NO" sz="3200" b="1" dirty="0">
                <a:latin typeface="Trebuchet MS" panose="020B0603020202020204" pitchFamily="34" charset="0"/>
              </a:rPr>
              <a:t>og</a:t>
            </a:r>
            <a:r>
              <a:rPr lang="en-US" sz="3200" b="1" dirty="0">
                <a:latin typeface="Trebuchet MS" panose="020B0603020202020204" pitchFamily="34" charset="0"/>
              </a:rPr>
              <a:t> </a:t>
            </a:r>
            <a:r>
              <a:rPr lang="nb-NO" sz="3200" b="1" dirty="0">
                <a:latin typeface="Trebuchet MS" panose="020B0603020202020204" pitchFamily="34" charset="0"/>
              </a:rPr>
              <a:t>genetisk</a:t>
            </a:r>
            <a:r>
              <a:rPr lang="en-US" sz="3200" b="1" dirty="0">
                <a:latin typeface="Trebuchet MS" panose="020B0603020202020204" pitchFamily="34" charset="0"/>
              </a:rPr>
              <a:t> </a:t>
            </a:r>
            <a:r>
              <a:rPr lang="nb-NO" sz="3200" b="1" dirty="0">
                <a:latin typeface="Trebuchet MS" panose="020B0603020202020204" pitchFamily="34" charset="0"/>
              </a:rPr>
              <a:t>integritet</a:t>
            </a:r>
            <a:br>
              <a:rPr lang="en-US" sz="2800" b="1" dirty="0">
                <a:latin typeface="Trebuchet MS" panose="020B0603020202020204" pitchFamily="34" charset="0"/>
              </a:rPr>
            </a:br>
            <a:br>
              <a:rPr lang="en-US" sz="2800" b="1" dirty="0">
                <a:latin typeface="Trebuchet MS" panose="020B0603020202020204" pitchFamily="34" charset="0"/>
              </a:rPr>
            </a:br>
            <a:r>
              <a:rPr lang="nb-NO" sz="1600" b="1" dirty="0">
                <a:latin typeface="Trebuchet MS" panose="020B0603020202020204" pitchFamily="34" charset="0"/>
              </a:rPr>
              <a:t>Hvordan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nb-NO" sz="1600" b="1" dirty="0">
                <a:latin typeface="Trebuchet MS" panose="020B0603020202020204" pitchFamily="34" charset="0"/>
              </a:rPr>
              <a:t>føre-var-prinsippet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nb-NO" sz="1600" b="1" dirty="0">
                <a:latin typeface="Trebuchet MS" panose="020B0603020202020204" pitchFamily="34" charset="0"/>
              </a:rPr>
              <a:t>kommer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nb-NO" sz="1600" b="1" dirty="0">
                <a:latin typeface="Trebuchet MS" panose="020B0603020202020204" pitchFamily="34" charset="0"/>
              </a:rPr>
              <a:t>til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nb-NO" sz="1600" b="1" dirty="0">
                <a:latin typeface="Trebuchet MS" panose="020B0603020202020204" pitchFamily="34" charset="0"/>
              </a:rPr>
              <a:t>anvendelse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nb-NO" sz="1600" b="1" dirty="0">
                <a:latin typeface="Trebuchet MS" panose="020B0603020202020204" pitchFamily="34" charset="0"/>
              </a:rPr>
              <a:t>i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nb-NO" sz="1600" b="1" dirty="0">
                <a:latin typeface="Trebuchet MS" panose="020B0603020202020204" pitchFamily="34" charset="0"/>
              </a:rPr>
              <a:t>kultivering</a:t>
            </a:r>
            <a:endParaRPr lang="nb-NO" sz="1600" b="1" i="1" dirty="0">
              <a:latin typeface="Trebuchet MS" panose="020B0603020202020204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566731" y="4710475"/>
            <a:ext cx="2261937" cy="894865"/>
          </a:xfrm>
        </p:spPr>
        <p:txBody>
          <a:bodyPr>
            <a:normAutofit fontScale="77500" lnSpcReduction="20000"/>
          </a:bodyPr>
          <a:lstStyle/>
          <a:p>
            <a:r>
              <a:rPr lang="en-US" sz="1500" dirty="0">
                <a:latin typeface="Trebuchet MS" panose="020B0603020202020204" pitchFamily="34" charset="0"/>
              </a:rPr>
              <a:t>Vegard G. Sollien</a:t>
            </a:r>
          </a:p>
          <a:p>
            <a:r>
              <a:rPr lang="nb-NO" sz="1200" dirty="0">
                <a:latin typeface="Trebuchet MS" panose="020B0603020202020204" pitchFamily="34" charset="0"/>
              </a:rPr>
              <a:t>Biolog</a:t>
            </a:r>
            <a:r>
              <a:rPr lang="en-US" sz="1200" dirty="0">
                <a:latin typeface="Trebuchet MS" panose="020B0603020202020204" pitchFamily="34" charset="0"/>
              </a:rPr>
              <a:t>/</a:t>
            </a:r>
            <a:r>
              <a:rPr lang="nb-NO" sz="1200" dirty="0">
                <a:latin typeface="Trebuchet MS" panose="020B0603020202020204" pitchFamily="34" charset="0"/>
              </a:rPr>
              <a:t>Forsker</a:t>
            </a:r>
          </a:p>
          <a:p>
            <a:r>
              <a:rPr lang="nb-NO" sz="1200" dirty="0">
                <a:latin typeface="Trebuchet MS" panose="020B0603020202020204" pitchFamily="34" charset="0"/>
              </a:rPr>
              <a:t>Veterinærinstituttet</a:t>
            </a:r>
            <a:r>
              <a:rPr lang="en-US" sz="1200" dirty="0">
                <a:latin typeface="Trebuchet MS" panose="020B0603020202020204" pitchFamily="34" charset="0"/>
              </a:rPr>
              <a:t>, </a:t>
            </a:r>
          </a:p>
          <a:p>
            <a:r>
              <a:rPr lang="en-US" sz="1200" dirty="0">
                <a:latin typeface="Trebuchet MS" panose="020B0603020202020204" pitchFamily="34" charset="0"/>
              </a:rPr>
              <a:t>Seksjon for Miljø- og Smittetiltak</a:t>
            </a:r>
          </a:p>
          <a:p>
            <a:endParaRPr lang="nb-NO" sz="12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7053" y="1744038"/>
            <a:ext cx="4412916" cy="33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9" y="6013690"/>
            <a:ext cx="5818119" cy="84431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5" y="374557"/>
            <a:ext cx="2949576" cy="633924"/>
          </a:xfrm>
          <a:prstGeom prst="rect">
            <a:avLst/>
          </a:prstGeom>
        </p:spPr>
      </p:pic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B0F0"/>
                </a:solidFill>
                <a:latin typeface="Trebuchet MS" panose="020B0603020202020204" pitchFamily="34" charset="0"/>
              </a:rPr>
              <a:t>Kryssing</a:t>
            </a:r>
          </a:p>
        </p:txBody>
      </p:sp>
      <p:sp>
        <p:nvSpPr>
          <p:cNvPr id="10" name="Plassholder for innhold 9"/>
          <p:cNvSpPr>
            <a:spLocks noGrp="1"/>
          </p:cNvSpPr>
          <p:nvPr>
            <p:ph sz="half" idx="2"/>
          </p:nvPr>
        </p:nvSpPr>
        <p:spPr>
          <a:xfrm>
            <a:off x="5005252" y="1553506"/>
            <a:ext cx="5181600" cy="4351338"/>
          </a:xfrm>
        </p:spPr>
        <p:txBody>
          <a:bodyPr/>
          <a:lstStyle/>
          <a:p>
            <a:r>
              <a:rPr lang="nb-NO" dirty="0">
                <a:latin typeface="Trebuchet MS" panose="020B0603020202020204" pitchFamily="34" charset="0"/>
              </a:rPr>
              <a:t>19 hunnfisk</a:t>
            </a:r>
          </a:p>
          <a:p>
            <a:r>
              <a:rPr lang="nb-NO" dirty="0">
                <a:latin typeface="Trebuchet MS" panose="020B0603020202020204" pitchFamily="34" charset="0"/>
              </a:rPr>
              <a:t>6 utvalgte hanner</a:t>
            </a:r>
          </a:p>
          <a:p>
            <a:endParaRPr lang="nb-NO" dirty="0">
              <a:latin typeface="Trebuchet MS" panose="020B0603020202020204" pitchFamily="34" charset="0"/>
            </a:endParaRPr>
          </a:p>
          <a:p>
            <a:r>
              <a:rPr lang="nb-NO" dirty="0">
                <a:latin typeface="Trebuchet MS" panose="020B0603020202020204" pitchFamily="34" charset="0"/>
              </a:rPr>
              <a:t>Gir 3 familiegrupper med halvsøsken</a:t>
            </a:r>
          </a:p>
        </p:txBody>
      </p:sp>
      <p:pic>
        <p:nvPicPr>
          <p:cNvPr id="11" name="Plassholder for innhold 10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00" y="1314411"/>
            <a:ext cx="1472150" cy="4699279"/>
          </a:xfrm>
        </p:spPr>
      </p:pic>
    </p:spTree>
    <p:extLst>
      <p:ext uri="{BB962C8B-B14F-4D97-AF65-F5344CB8AC3E}">
        <p14:creationId xmlns:p14="http://schemas.microsoft.com/office/powerpoint/2010/main" val="309509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9" y="6013690"/>
            <a:ext cx="5818119" cy="84431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5" y="374557"/>
            <a:ext cx="2949576" cy="633924"/>
          </a:xfrm>
          <a:prstGeom prst="rect">
            <a:avLst/>
          </a:prstGeom>
        </p:spPr>
      </p:pic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B0F0"/>
                </a:solidFill>
                <a:latin typeface="Trebuchet MS" panose="020B0603020202020204" pitchFamily="34" charset="0"/>
              </a:rPr>
              <a:t>Kryssing</a:t>
            </a:r>
          </a:p>
        </p:txBody>
      </p:sp>
      <p:sp>
        <p:nvSpPr>
          <p:cNvPr id="10" name="Plassholder for innhold 9"/>
          <p:cNvSpPr>
            <a:spLocks noGrp="1"/>
          </p:cNvSpPr>
          <p:nvPr>
            <p:ph sz="half" idx="2"/>
          </p:nvPr>
        </p:nvSpPr>
        <p:spPr>
          <a:xfrm>
            <a:off x="5467350" y="1604466"/>
            <a:ext cx="5181600" cy="4351338"/>
          </a:xfrm>
        </p:spPr>
        <p:txBody>
          <a:bodyPr/>
          <a:lstStyle/>
          <a:p>
            <a:r>
              <a:rPr lang="nb-NO" dirty="0">
                <a:latin typeface="Trebuchet MS" panose="020B0603020202020204" pitchFamily="34" charset="0"/>
              </a:rPr>
              <a:t>Bruker alle godkjente hanner</a:t>
            </a:r>
          </a:p>
          <a:p>
            <a:endParaRPr lang="nb-NO" dirty="0">
              <a:latin typeface="Trebuchet MS" panose="020B0603020202020204" pitchFamily="34" charset="0"/>
            </a:endParaRPr>
          </a:p>
          <a:p>
            <a:r>
              <a:rPr lang="nb-NO" dirty="0">
                <a:latin typeface="Trebuchet MS" panose="020B0603020202020204" pitchFamily="34" charset="0"/>
              </a:rPr>
              <a:t>Gir 19 ulike familier</a:t>
            </a:r>
          </a:p>
          <a:p>
            <a:pPr marL="0" indent="0">
              <a:buNone/>
            </a:pPr>
            <a:r>
              <a:rPr lang="nb-NO" dirty="0">
                <a:latin typeface="Trebuchet MS" panose="020B0603020202020204" pitchFamily="34" charset="0"/>
              </a:rPr>
              <a:t>	</a:t>
            </a:r>
            <a:r>
              <a:rPr lang="nb-NO" sz="1600" dirty="0">
                <a:latin typeface="Trebuchet MS" panose="020B0603020202020204" pitchFamily="34" charset="0"/>
              </a:rPr>
              <a:t>- Alle har viktig genetikk som har vist seg 	særdeles levedyktig ved å oppnå 	gytemodning etter et tøft liv fra liten yngel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07" y="1255687"/>
            <a:ext cx="1550093" cy="4613895"/>
          </a:xfrm>
        </p:spPr>
      </p:pic>
    </p:spTree>
    <p:extLst>
      <p:ext uri="{BB962C8B-B14F-4D97-AF65-F5344CB8AC3E}">
        <p14:creationId xmlns:p14="http://schemas.microsoft.com/office/powerpoint/2010/main" val="1567103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9" y="6013690"/>
            <a:ext cx="5818119" cy="84431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5" y="374557"/>
            <a:ext cx="2949576" cy="633924"/>
          </a:xfrm>
          <a:prstGeom prst="rect">
            <a:avLst/>
          </a:prstGeom>
        </p:spPr>
      </p:pic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B0F0"/>
                </a:solidFill>
                <a:latin typeface="Trebuchet MS" panose="020B0603020202020204" pitchFamily="34" charset="0"/>
              </a:rPr>
              <a:t>Føre-var-prinsippet tilsier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Trebuchet MS" panose="020B0603020202020204" pitchFamily="34" charset="0"/>
              </a:rPr>
              <a:t>Tilfeldig utvalg av stamfisk    </a:t>
            </a:r>
            <a:r>
              <a:rPr lang="nb-NO" sz="1400" dirty="0">
                <a:latin typeface="Trebuchet MS" panose="020B0603020202020204" pitchFamily="34" charset="0"/>
              </a:rPr>
              <a:t>- Uten menneskelig seleksjon. Naturen har allerede selektert frem til gytemodning</a:t>
            </a:r>
          </a:p>
          <a:p>
            <a:r>
              <a:rPr lang="nb-NO" dirty="0">
                <a:latin typeface="Trebuchet MS" panose="020B0603020202020204" pitchFamily="34" charset="0"/>
              </a:rPr>
              <a:t>Tilfeldig kryssing                    </a:t>
            </a:r>
            <a:r>
              <a:rPr lang="nb-NO" sz="1400" dirty="0">
                <a:latin typeface="Trebuchet MS" panose="020B0603020202020204" pitchFamily="34" charset="0"/>
              </a:rPr>
              <a:t>- Uten menneskelig seleksjon. Vi vet uansett ikke fiskens preferanse for gytepartner, men om slektskap mellom stamfisk er ukjent kan en etterstrebe krysse ulike årsklasser mot hverandre</a:t>
            </a:r>
          </a:p>
          <a:p>
            <a:r>
              <a:rPr lang="nb-NO" dirty="0">
                <a:latin typeface="Trebuchet MS" panose="020B0603020202020204" pitchFamily="34" charset="0"/>
              </a:rPr>
              <a:t>Lik kjønnsfordeling                </a:t>
            </a:r>
            <a:r>
              <a:rPr lang="nb-NO" sz="1400" dirty="0">
                <a:latin typeface="Trebuchet MS" panose="020B0603020202020204" pitchFamily="34" charset="0"/>
              </a:rPr>
              <a:t>- Gir større genetisk bredde og bestandens robusthet mot endringer i fremtiden ivaretas best mulig</a:t>
            </a:r>
          </a:p>
          <a:p>
            <a:r>
              <a:rPr lang="nb-NO" dirty="0">
                <a:latin typeface="Trebuchet MS" panose="020B0603020202020204" pitchFamily="34" charset="0"/>
              </a:rPr>
              <a:t>Standardiser utsettingene            </a:t>
            </a:r>
            <a:r>
              <a:rPr lang="nb-NO" sz="1400" dirty="0">
                <a:latin typeface="Trebuchet MS" panose="020B0603020202020204" pitchFamily="34" charset="0"/>
              </a:rPr>
              <a:t>– Reduserer risikoen for negative genetiske effekter</a:t>
            </a:r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55" y="2209800"/>
            <a:ext cx="5450846" cy="2996810"/>
          </a:xfrm>
        </p:spPr>
      </p:pic>
    </p:spTree>
    <p:extLst>
      <p:ext uri="{BB962C8B-B14F-4D97-AF65-F5344CB8AC3E}">
        <p14:creationId xmlns:p14="http://schemas.microsoft.com/office/powerpoint/2010/main" val="305064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9" y="6013690"/>
            <a:ext cx="5818119" cy="84431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5" y="374557"/>
            <a:ext cx="2949576" cy="633924"/>
          </a:xfrm>
          <a:prstGeom prst="rect">
            <a:avLst/>
          </a:prstGeom>
        </p:spPr>
      </p:pic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B0F0"/>
                </a:solidFill>
                <a:latin typeface="Trebuchet MS" panose="020B0603020202020204" pitchFamily="34" charset="0"/>
              </a:rPr>
              <a:t>Hva er en suksessfull fisk?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>
              <a:latin typeface="Trebuchet MS" panose="020B0603020202020204" pitchFamily="34" charset="0"/>
            </a:endParaRPr>
          </a:p>
          <a:p>
            <a:endParaRPr lang="nb-NO" dirty="0">
              <a:latin typeface="Trebuchet MS" panose="020B0603020202020204" pitchFamily="34" charset="0"/>
            </a:endParaRPr>
          </a:p>
          <a:p>
            <a:r>
              <a:rPr lang="nb-NO" dirty="0">
                <a:latin typeface="Trebuchet MS" panose="020B0603020202020204" pitchFamily="34" charset="0"/>
              </a:rPr>
              <a:t>Den som får avkom</a:t>
            </a:r>
          </a:p>
        </p:txBody>
      </p:sp>
      <p:pic>
        <p:nvPicPr>
          <p:cNvPr id="11" name="Plassholder for innhold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10238"/>
            <a:ext cx="5181600" cy="3182112"/>
          </a:xfrm>
        </p:spPr>
      </p:pic>
    </p:spTree>
    <p:extLst>
      <p:ext uri="{BB962C8B-B14F-4D97-AF65-F5344CB8AC3E}">
        <p14:creationId xmlns:p14="http://schemas.microsoft.com/office/powerpoint/2010/main" val="194766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9" y="6013690"/>
            <a:ext cx="5818119" cy="84431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5" y="374557"/>
            <a:ext cx="2949576" cy="633924"/>
          </a:xfrm>
          <a:prstGeom prst="rect">
            <a:avLst/>
          </a:prstGeom>
        </p:spPr>
      </p:pic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B0F0"/>
                </a:solidFill>
                <a:latin typeface="Trebuchet MS" panose="020B0603020202020204" pitchFamily="34" charset="0"/>
              </a:rPr>
              <a:t>Genetisk bredde hos en art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nb-NO" sz="2400" dirty="0">
                <a:latin typeface="Trebuchet MS" panose="020B0603020202020204" pitchFamily="34" charset="0"/>
              </a:rPr>
              <a:t>Mellom bestander</a:t>
            </a:r>
          </a:p>
          <a:p>
            <a:endParaRPr lang="nb-NO" sz="2400" dirty="0">
              <a:latin typeface="Trebuchet MS" panose="020B0603020202020204" pitchFamily="34" charset="0"/>
            </a:endParaRPr>
          </a:p>
          <a:p>
            <a:r>
              <a:rPr lang="nb-NO" sz="2400" dirty="0">
                <a:latin typeface="Trebuchet MS" panose="020B0603020202020204" pitchFamily="34" charset="0"/>
              </a:rPr>
              <a:t>Men også innad i en bestand</a:t>
            </a:r>
          </a:p>
          <a:p>
            <a:pPr marL="457200" lvl="1" indent="0">
              <a:buNone/>
            </a:pPr>
            <a:r>
              <a:rPr lang="nb-NO" sz="2000" dirty="0">
                <a:latin typeface="Trebuchet MS" panose="020B0603020202020204" pitchFamily="34" charset="0"/>
              </a:rPr>
              <a:t>For eksempel: </a:t>
            </a:r>
          </a:p>
          <a:p>
            <a:pPr lvl="1">
              <a:buFontTx/>
              <a:buChar char="-"/>
            </a:pPr>
            <a:r>
              <a:rPr lang="nb-NO" sz="1600" dirty="0">
                <a:latin typeface="Trebuchet MS" panose="020B0603020202020204" pitchFamily="34" charset="0"/>
              </a:rPr>
              <a:t>Små, store</a:t>
            </a:r>
          </a:p>
          <a:p>
            <a:pPr lvl="1">
              <a:buFontTx/>
              <a:buChar char="-"/>
            </a:pPr>
            <a:r>
              <a:rPr lang="nb-NO" sz="1600" dirty="0">
                <a:latin typeface="Trebuchet MS" panose="020B0603020202020204" pitchFamily="34" charset="0"/>
              </a:rPr>
              <a:t>Høye, breie</a:t>
            </a:r>
          </a:p>
          <a:p>
            <a:pPr lvl="1">
              <a:buFontTx/>
              <a:buChar char="-"/>
            </a:pPr>
            <a:r>
              <a:rPr lang="nb-NO" sz="1600" dirty="0">
                <a:latin typeface="Trebuchet MS" panose="020B0603020202020204" pitchFamily="34" charset="0"/>
              </a:rPr>
              <a:t>Smale, tynne</a:t>
            </a:r>
          </a:p>
          <a:p>
            <a:pPr lvl="1">
              <a:buFontTx/>
              <a:buChar char="-"/>
            </a:pPr>
            <a:r>
              <a:rPr lang="nb-NO" sz="1600" dirty="0">
                <a:latin typeface="Trebuchet MS" panose="020B0603020202020204" pitchFamily="34" charset="0"/>
              </a:rPr>
              <a:t>Ulik trivselstemperatur</a:t>
            </a:r>
          </a:p>
          <a:p>
            <a:pPr lvl="1">
              <a:buFontTx/>
              <a:buChar char="-"/>
            </a:pPr>
            <a:r>
              <a:rPr lang="nb-NO" sz="1600" dirty="0">
                <a:latin typeface="Trebuchet MS" panose="020B0603020202020204" pitchFamily="34" charset="0"/>
              </a:rPr>
              <a:t>Ulik preferanse for strømhastighet</a:t>
            </a:r>
          </a:p>
          <a:p>
            <a:pPr lvl="1">
              <a:buFontTx/>
              <a:buChar char="-"/>
            </a:pPr>
            <a:r>
              <a:rPr lang="nb-NO" sz="1600" dirty="0">
                <a:latin typeface="Trebuchet MS" panose="020B0603020202020204" pitchFamily="34" charset="0"/>
              </a:rPr>
              <a:t>Ulik preferanse for næring</a:t>
            </a:r>
          </a:p>
          <a:p>
            <a:pPr lvl="1">
              <a:buFontTx/>
              <a:buChar char="-"/>
            </a:pPr>
            <a:r>
              <a:rPr lang="nb-NO" sz="1600" dirty="0">
                <a:latin typeface="Trebuchet MS" panose="020B0603020202020204" pitchFamily="34" charset="0"/>
              </a:rPr>
              <a:t>Risikovillighet</a:t>
            </a:r>
          </a:p>
          <a:p>
            <a:pPr lvl="1">
              <a:buFontTx/>
              <a:buChar char="-"/>
            </a:pPr>
            <a:r>
              <a:rPr lang="nb-NO" sz="1600" dirty="0">
                <a:latin typeface="Trebuchet MS" panose="020B0603020202020204" pitchFamily="34" charset="0"/>
              </a:rPr>
              <a:t>m.m.</a:t>
            </a:r>
          </a:p>
          <a:p>
            <a:endParaRPr lang="nb-NO" dirty="0">
              <a:latin typeface="Trebuchet MS" panose="020B0603020202020204" pitchFamily="34" charset="0"/>
            </a:endParaRPr>
          </a:p>
        </p:txBody>
      </p:sp>
      <p:pic>
        <p:nvPicPr>
          <p:cNvPr id="11" name="Plassholder for innhold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335" y="2217973"/>
            <a:ext cx="4650516" cy="3958990"/>
          </a:xfrm>
        </p:spPr>
      </p:pic>
    </p:spTree>
    <p:extLst>
      <p:ext uri="{BB962C8B-B14F-4D97-AF65-F5344CB8AC3E}">
        <p14:creationId xmlns:p14="http://schemas.microsoft.com/office/powerpoint/2010/main" val="170268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9" y="6013690"/>
            <a:ext cx="5818119" cy="84431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5" y="374557"/>
            <a:ext cx="2949576" cy="633924"/>
          </a:xfrm>
          <a:prstGeom prst="rect">
            <a:avLst/>
          </a:prstGeom>
        </p:spPr>
      </p:pic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B0F0"/>
                </a:solidFill>
                <a:latin typeface="Trebuchet MS" panose="020B0603020202020204" pitchFamily="34" charset="0"/>
              </a:rPr>
              <a:t>Genetisk bredde hos en art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>
              <a:latin typeface="Trebuchet MS" panose="020B0603020202020204" pitchFamily="34" charset="0"/>
            </a:endParaRPr>
          </a:p>
          <a:p>
            <a:r>
              <a:rPr lang="nb-NO" dirty="0">
                <a:latin typeface="Trebuchet MS" panose="020B0603020202020204" pitchFamily="34" charset="0"/>
              </a:rPr>
              <a:t>Naturlig seleksjon i hvert enkelt vassdrag bidrar til at ulik genetikk vil ha ulik utbredelse</a:t>
            </a:r>
          </a:p>
          <a:p>
            <a:endParaRPr lang="nb-NO" dirty="0">
              <a:latin typeface="Trebuchet MS" panose="020B0603020202020204" pitchFamily="34" charset="0"/>
            </a:endParaRPr>
          </a:p>
          <a:p>
            <a:r>
              <a:rPr lang="nb-NO" dirty="0">
                <a:latin typeface="Trebuchet MS" panose="020B0603020202020204" pitchFamily="34" charset="0"/>
              </a:rPr>
              <a:t>Er noe av denne genetikken viktigere enn resten?</a:t>
            </a:r>
          </a:p>
          <a:p>
            <a:endParaRPr lang="nb-NO" dirty="0">
              <a:latin typeface="Trebuchet MS" panose="020B0603020202020204" pitchFamily="34" charset="0"/>
            </a:endParaRP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397283"/>
            <a:ext cx="3916680" cy="3334274"/>
          </a:xfrm>
        </p:spPr>
      </p:pic>
    </p:spTree>
    <p:extLst>
      <p:ext uri="{BB962C8B-B14F-4D97-AF65-F5344CB8AC3E}">
        <p14:creationId xmlns:p14="http://schemas.microsoft.com/office/powerpoint/2010/main" val="402990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9" y="6013690"/>
            <a:ext cx="5818119" cy="84431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5" y="374557"/>
            <a:ext cx="2949576" cy="633924"/>
          </a:xfrm>
          <a:prstGeom prst="rect">
            <a:avLst/>
          </a:prstGeom>
        </p:spPr>
      </p:pic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B0F0"/>
                </a:solidFill>
                <a:latin typeface="Trebuchet MS" panose="020B0603020202020204" pitchFamily="34" charset="0"/>
              </a:rPr>
              <a:t>Hva er en suksessfull fisk?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>
              <a:latin typeface="Trebuchet MS" panose="020B0603020202020204" pitchFamily="34" charset="0"/>
            </a:endParaRPr>
          </a:p>
          <a:p>
            <a:endParaRPr lang="nb-NO" dirty="0">
              <a:latin typeface="Trebuchet MS" panose="020B0603020202020204" pitchFamily="34" charset="0"/>
            </a:endParaRPr>
          </a:p>
          <a:p>
            <a:r>
              <a:rPr lang="nb-NO" dirty="0">
                <a:latin typeface="Trebuchet MS" panose="020B0603020202020204" pitchFamily="34" charset="0"/>
              </a:rPr>
              <a:t>Den som får avkom</a:t>
            </a:r>
          </a:p>
        </p:txBody>
      </p:sp>
      <p:pic>
        <p:nvPicPr>
          <p:cNvPr id="11" name="Plassholder for innhold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10238"/>
            <a:ext cx="5181600" cy="3182112"/>
          </a:xfrm>
        </p:spPr>
      </p:pic>
    </p:spTree>
    <p:extLst>
      <p:ext uri="{BB962C8B-B14F-4D97-AF65-F5344CB8AC3E}">
        <p14:creationId xmlns:p14="http://schemas.microsoft.com/office/powerpoint/2010/main" val="99025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9" y="6013690"/>
            <a:ext cx="5818119" cy="84431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5" y="374557"/>
            <a:ext cx="2949576" cy="633924"/>
          </a:xfrm>
          <a:prstGeom prst="rect">
            <a:avLst/>
          </a:prstGeom>
        </p:spPr>
      </p:pic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B0F0"/>
                </a:solidFill>
                <a:latin typeface="Trebuchet MS" panose="020B0603020202020204" pitchFamily="34" charset="0"/>
              </a:rPr>
              <a:t>Utvalg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>
                <a:latin typeface="Trebuchet MS" panose="020B0603020202020204" pitchFamily="34" charset="0"/>
              </a:rPr>
              <a:t>Vanskelig fange opp hele den genetiske bredden for stamfisk til ordinær kultivering</a:t>
            </a:r>
          </a:p>
          <a:p>
            <a:r>
              <a:rPr lang="nb-NO" dirty="0">
                <a:latin typeface="Trebuchet MS" panose="020B0603020202020204" pitchFamily="34" charset="0"/>
              </a:rPr>
              <a:t>Likevel viktig unngå at utvalget ikke blir for snevert</a:t>
            </a:r>
          </a:p>
        </p:txBody>
      </p:sp>
      <p:pic>
        <p:nvPicPr>
          <p:cNvPr id="11" name="Plassholder for innhold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8" y="1530006"/>
            <a:ext cx="3290313" cy="3233582"/>
          </a:xfrm>
        </p:spPr>
      </p:pic>
    </p:spTree>
    <p:extLst>
      <p:ext uri="{BB962C8B-B14F-4D97-AF65-F5344CB8AC3E}">
        <p14:creationId xmlns:p14="http://schemas.microsoft.com/office/powerpoint/2010/main" val="135733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9" y="6013690"/>
            <a:ext cx="5818119" cy="84431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5" y="374557"/>
            <a:ext cx="2949576" cy="633924"/>
          </a:xfrm>
          <a:prstGeom prst="rect">
            <a:avLst/>
          </a:prstGeom>
        </p:spPr>
      </p:pic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  <a:latin typeface="Trebuchet MS" panose="020B0603020202020204" pitchFamily="34" charset="0"/>
              </a:rPr>
              <a:t>Kan endre den genetiske variasjonen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16" y="1924595"/>
            <a:ext cx="10348408" cy="3730240"/>
          </a:xfrm>
        </p:spPr>
      </p:pic>
    </p:spTree>
    <p:extLst>
      <p:ext uri="{BB962C8B-B14F-4D97-AF65-F5344CB8AC3E}">
        <p14:creationId xmlns:p14="http://schemas.microsoft.com/office/powerpoint/2010/main" val="349977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9" y="6013690"/>
            <a:ext cx="5818119" cy="84431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5" y="374557"/>
            <a:ext cx="2949576" cy="633924"/>
          </a:xfrm>
          <a:prstGeom prst="rect">
            <a:avLst/>
          </a:prstGeom>
        </p:spPr>
      </p:pic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B0F0"/>
                </a:solidFill>
                <a:latin typeface="Trebuchet MS" panose="020B0603020202020204" pitchFamily="34" charset="0"/>
              </a:rPr>
              <a:t>Naturen i konstant endring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type="body" idx="1"/>
          </p:nvPr>
        </p:nvSpPr>
        <p:spPr>
          <a:xfrm>
            <a:off x="988191" y="1511136"/>
            <a:ext cx="4014587" cy="776956"/>
          </a:xfrm>
        </p:spPr>
        <p:txBody>
          <a:bodyPr>
            <a:noAutofit/>
          </a:bodyPr>
          <a:lstStyle/>
          <a:p>
            <a:r>
              <a:rPr lang="nb-NO" sz="1800" dirty="0">
                <a:latin typeface="Trebuchet MS" panose="020B0603020202020204" pitchFamily="34" charset="0"/>
              </a:rPr>
              <a:t>Hva hvis denne genetikken har forutsetningene som er nødvendig for stor suksess om 50 år?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3"/>
          </p:nvPr>
        </p:nvSpPr>
        <p:spPr>
          <a:xfrm>
            <a:off x="8092726" y="1362960"/>
            <a:ext cx="2991031" cy="776956"/>
          </a:xfrm>
        </p:spPr>
        <p:txBody>
          <a:bodyPr>
            <a:normAutofit fontScale="92500" lnSpcReduction="20000"/>
          </a:bodyPr>
          <a:lstStyle/>
          <a:p>
            <a:r>
              <a:rPr lang="nb-NO" sz="2000" dirty="0"/>
              <a:t>Hvis dette er den genetiske sammensetningen i bestanden om 25?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47" y="2117946"/>
            <a:ext cx="3751630" cy="3736191"/>
          </a:xfrm>
        </p:spPr>
      </p:pic>
      <p:sp>
        <p:nvSpPr>
          <p:cNvPr id="11" name="Rektangel 10"/>
          <p:cNvSpPr/>
          <p:nvPr/>
        </p:nvSpPr>
        <p:spPr>
          <a:xfrm>
            <a:off x="4606833" y="3662877"/>
            <a:ext cx="2198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Og denne har dårlige forutsetninger</a:t>
            </a:r>
          </a:p>
        </p:txBody>
      </p:sp>
      <p:pic>
        <p:nvPicPr>
          <p:cNvPr id="13" name="Plassholder for innhold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10" y="2202540"/>
            <a:ext cx="4235323" cy="3816622"/>
          </a:xfrm>
        </p:spPr>
      </p:pic>
    </p:spTree>
    <p:extLst>
      <p:ext uri="{BB962C8B-B14F-4D97-AF65-F5344CB8AC3E}">
        <p14:creationId xmlns:p14="http://schemas.microsoft.com/office/powerpoint/2010/main" val="2217973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9" y="6013690"/>
            <a:ext cx="5818119" cy="84431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5" y="374557"/>
            <a:ext cx="2949576" cy="633924"/>
          </a:xfrm>
          <a:prstGeom prst="rect">
            <a:avLst/>
          </a:prstGeom>
        </p:spPr>
      </p:pic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B0F0"/>
                </a:solidFill>
                <a:latin typeface="Trebuchet MS" panose="020B0603020202020204" pitchFamily="34" charset="0"/>
              </a:rPr>
              <a:t>Genbank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Trebuchet MS" panose="020B0603020202020204" pitchFamily="34" charset="0"/>
              </a:rPr>
              <a:t>Bred innsamling</a:t>
            </a:r>
          </a:p>
          <a:p>
            <a:r>
              <a:rPr lang="nb-NO" dirty="0">
                <a:latin typeface="Trebuchet MS" panose="020B0603020202020204" pitchFamily="34" charset="0"/>
              </a:rPr>
              <a:t>1 hann krysses mot 1 hunn ved innlegg = 1 familie</a:t>
            </a:r>
          </a:p>
          <a:p>
            <a:r>
              <a:rPr lang="nb-NO" dirty="0">
                <a:latin typeface="Trebuchet MS" panose="020B0603020202020204" pitchFamily="34" charset="0"/>
              </a:rPr>
              <a:t>Flest mulig ulike kryssinger ved produksjon sikrer bredde i genetikken</a:t>
            </a:r>
          </a:p>
          <a:p>
            <a:r>
              <a:rPr lang="nb-NO" dirty="0">
                <a:latin typeface="Trebuchet MS" panose="020B0603020202020204" pitchFamily="34" charset="0"/>
              </a:rPr>
              <a:t>All genetikk tilbakeføres </a:t>
            </a:r>
          </a:p>
          <a:p>
            <a:r>
              <a:rPr lang="nb-NO" dirty="0">
                <a:latin typeface="Trebuchet MS" panose="020B0603020202020204" pitchFamily="34" charset="0"/>
              </a:rPr>
              <a:t>Likt bidrag</a:t>
            </a:r>
          </a:p>
        </p:txBody>
      </p:sp>
      <p:pic>
        <p:nvPicPr>
          <p:cNvPr id="8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98781"/>
            <a:ext cx="5463642" cy="3168594"/>
          </a:xfrm>
          <a:effectLst>
            <a:glow rad="1270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2749806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Office-tema</vt:lpstr>
      <vt:lpstr>   Kultivering, genbank og genetisk integritet  Hvordan føre-var-prinsippet kommer til anvendelse i kultivering</vt:lpstr>
      <vt:lpstr>Hva er en suksessfull fisk?</vt:lpstr>
      <vt:lpstr>Genetisk bredde hos en art</vt:lpstr>
      <vt:lpstr>Genetisk bredde hos en art</vt:lpstr>
      <vt:lpstr>Hva er en suksessfull fisk?</vt:lpstr>
      <vt:lpstr>Utvalg</vt:lpstr>
      <vt:lpstr>Kan endre den genetiske variasjonen</vt:lpstr>
      <vt:lpstr>Naturen i konstant endring</vt:lpstr>
      <vt:lpstr>Genbank</vt:lpstr>
      <vt:lpstr>Kryssing</vt:lpstr>
      <vt:lpstr>Kryssing</vt:lpstr>
      <vt:lpstr>Føre-var-prinsippet tilsier</vt:lpstr>
    </vt:vector>
  </TitlesOfParts>
  <Company>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Skjellprøver  og  Genetiske tester</dc:title>
  <dc:creator>Sollien, Vegard P</dc:creator>
  <cp:lastModifiedBy>Klungervik Monika</cp:lastModifiedBy>
  <cp:revision>64</cp:revision>
  <dcterms:created xsi:type="dcterms:W3CDTF">2021-06-09T12:07:13Z</dcterms:created>
  <dcterms:modified xsi:type="dcterms:W3CDTF">2022-04-06T07:20:12Z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8afab47-5f18-4dcb-9ef3-cd87045d98ab_Enabled">
    <vt:lpwstr>true</vt:lpwstr>
  </property>
  <property fmtid="{D5CDD505-2E9C-101B-9397-08002B2CF9AE}" pid="3" name="MSIP_Label_f8afab47-5f18-4dcb-9ef3-cd87045d98ab_SetDate">
    <vt:lpwstr>2022-04-06T07:20:09Z</vt:lpwstr>
  </property>
  <property fmtid="{D5CDD505-2E9C-101B-9397-08002B2CF9AE}" pid="4" name="MSIP_Label_f8afab47-5f18-4dcb-9ef3-cd87045d98ab_Method">
    <vt:lpwstr>Standard</vt:lpwstr>
  </property>
  <property fmtid="{D5CDD505-2E9C-101B-9397-08002B2CF9AE}" pid="5" name="MSIP_Label_f8afab47-5f18-4dcb-9ef3-cd87045d98ab_Name">
    <vt:lpwstr>Statkraft Internal - No Label</vt:lpwstr>
  </property>
  <property fmtid="{D5CDD505-2E9C-101B-9397-08002B2CF9AE}" pid="6" name="MSIP_Label_f8afab47-5f18-4dcb-9ef3-cd87045d98ab_SiteId">
    <vt:lpwstr>a40c0d68-338e-44ef-ab17-812ee42d12c7</vt:lpwstr>
  </property>
  <property fmtid="{D5CDD505-2E9C-101B-9397-08002B2CF9AE}" pid="7" name="MSIP_Label_f8afab47-5f18-4dcb-9ef3-cd87045d98ab_ActionId">
    <vt:lpwstr>f96b68d7-dcb4-4c6d-9876-818c3fad26a1</vt:lpwstr>
  </property>
  <property fmtid="{D5CDD505-2E9C-101B-9397-08002B2CF9AE}" pid="8" name="MSIP_Label_f8afab47-5f18-4dcb-9ef3-cd87045d98ab_ContentBits">
    <vt:lpwstr>0</vt:lpwstr>
  </property>
</Properties>
</file>